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2" r:id="rId3"/>
    <p:sldId id="258" r:id="rId4"/>
    <p:sldId id="259" r:id="rId5"/>
    <p:sldId id="311" r:id="rId6"/>
    <p:sldId id="260" r:id="rId7"/>
    <p:sldId id="312" r:id="rId8"/>
    <p:sldId id="309" r:id="rId9"/>
    <p:sldId id="308" r:id="rId10"/>
    <p:sldId id="313" r:id="rId11"/>
    <p:sldId id="356" r:id="rId12"/>
    <p:sldId id="310" r:id="rId13"/>
    <p:sldId id="261" r:id="rId14"/>
    <p:sldId id="267" r:id="rId15"/>
    <p:sldId id="314" r:id="rId16"/>
    <p:sldId id="315" r:id="rId17"/>
    <p:sldId id="316" r:id="rId18"/>
    <p:sldId id="317" r:id="rId19"/>
    <p:sldId id="269" r:id="rId20"/>
    <p:sldId id="318" r:id="rId21"/>
    <p:sldId id="270" r:id="rId22"/>
    <p:sldId id="319" r:id="rId23"/>
    <p:sldId id="357" r:id="rId24"/>
    <p:sldId id="358" r:id="rId25"/>
    <p:sldId id="359" r:id="rId26"/>
    <p:sldId id="272" r:id="rId27"/>
    <p:sldId id="381" r:id="rId28"/>
    <p:sldId id="382" r:id="rId29"/>
    <p:sldId id="383" r:id="rId30"/>
    <p:sldId id="384" r:id="rId31"/>
    <p:sldId id="385" r:id="rId32"/>
    <p:sldId id="360" r:id="rId33"/>
    <p:sldId id="273" r:id="rId34"/>
    <p:sldId id="320" r:id="rId35"/>
    <p:sldId id="257" r:id="rId36"/>
    <p:sldId id="321" r:id="rId37"/>
    <p:sldId id="323" r:id="rId38"/>
    <p:sldId id="274" r:id="rId39"/>
    <p:sldId id="328" r:id="rId40"/>
    <p:sldId id="325" r:id="rId41"/>
    <p:sldId id="326" r:id="rId42"/>
    <p:sldId id="327" r:id="rId43"/>
    <p:sldId id="361" r:id="rId44"/>
    <p:sldId id="365" r:id="rId45"/>
    <p:sldId id="363" r:id="rId46"/>
    <p:sldId id="364" r:id="rId47"/>
    <p:sldId id="366" r:id="rId48"/>
    <p:sldId id="367" r:id="rId49"/>
    <p:sldId id="324" r:id="rId50"/>
    <p:sldId id="275" r:id="rId51"/>
    <p:sldId id="278" r:id="rId52"/>
    <p:sldId id="368" r:id="rId53"/>
    <p:sldId id="369" r:id="rId54"/>
    <p:sldId id="370" r:id="rId55"/>
    <p:sldId id="371" r:id="rId56"/>
    <p:sldId id="329" r:id="rId57"/>
    <p:sldId id="330" r:id="rId58"/>
    <p:sldId id="279" r:id="rId59"/>
    <p:sldId id="331" r:id="rId60"/>
    <p:sldId id="280" r:id="rId61"/>
    <p:sldId id="281" r:id="rId62"/>
    <p:sldId id="283" r:id="rId63"/>
    <p:sldId id="284" r:id="rId64"/>
    <p:sldId id="352" r:id="rId65"/>
    <p:sldId id="285" r:id="rId66"/>
    <p:sldId id="376" r:id="rId67"/>
    <p:sldId id="372" r:id="rId68"/>
    <p:sldId id="373" r:id="rId69"/>
    <p:sldId id="374" r:id="rId70"/>
    <p:sldId id="375" r:id="rId71"/>
    <p:sldId id="286" r:id="rId72"/>
    <p:sldId id="353" r:id="rId73"/>
    <p:sldId id="377" r:id="rId74"/>
    <p:sldId id="378" r:id="rId75"/>
    <p:sldId id="287" r:id="rId76"/>
    <p:sldId id="379" r:id="rId77"/>
    <p:sldId id="290" r:id="rId78"/>
    <p:sldId id="296" r:id="rId79"/>
    <p:sldId id="334" r:id="rId80"/>
    <p:sldId id="354" r:id="rId81"/>
    <p:sldId id="380" r:id="rId82"/>
    <p:sldId id="355" r:id="rId83"/>
    <p:sldId id="335" r:id="rId84"/>
    <p:sldId id="297" r:id="rId85"/>
    <p:sldId id="298" r:id="rId86"/>
    <p:sldId id="336" r:id="rId87"/>
    <p:sldId id="337" r:id="rId88"/>
    <p:sldId id="338" r:id="rId89"/>
    <p:sldId id="339" r:id="rId90"/>
    <p:sldId id="340" r:id="rId91"/>
    <p:sldId id="293" r:id="rId92"/>
    <p:sldId id="303" r:id="rId93"/>
    <p:sldId id="341" r:id="rId94"/>
    <p:sldId id="294" r:id="rId95"/>
    <p:sldId id="295" r:id="rId96"/>
    <p:sldId id="342" r:id="rId97"/>
    <p:sldId id="304" r:id="rId98"/>
    <p:sldId id="299" r:id="rId99"/>
    <p:sldId id="343" r:id="rId100"/>
    <p:sldId id="344" r:id="rId101"/>
    <p:sldId id="345" r:id="rId102"/>
    <p:sldId id="305" r:id="rId103"/>
    <p:sldId id="346" r:id="rId104"/>
    <p:sldId id="306" r:id="rId105"/>
    <p:sldId id="302" r:id="rId106"/>
    <p:sldId id="350" r:id="rId107"/>
    <p:sldId id="349" r:id="rId108"/>
    <p:sldId id="351" r:id="rId109"/>
    <p:sldId id="300" r:id="rId110"/>
    <p:sldId id="348" r:id="rId111"/>
    <p:sldId id="301" r:id="rId112"/>
    <p:sldId id="307"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1" d="100"/>
          <a:sy n="71" d="100"/>
        </p:scale>
        <p:origin x="-113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06674AC-E702-4C6D-A414-7B360596EE5D}"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5B6E79-F7AB-41EE-B98C-9A893F0765DB}"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6674AC-E702-4C6D-A414-7B360596EE5D}"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5B6E79-F7AB-41EE-B98C-9A893F0765D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6674AC-E702-4C6D-A414-7B360596EE5D}"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5B6E79-F7AB-41EE-B98C-9A893F0765D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6674AC-E702-4C6D-A414-7B360596EE5D}"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5B6E79-F7AB-41EE-B98C-9A893F0765DB}"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6674AC-E702-4C6D-A414-7B360596EE5D}" type="datetimeFigureOut">
              <a:rPr lang="en-IN" smtClean="0"/>
              <a:t>11-03-2024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5B6E79-F7AB-41EE-B98C-9A893F0765DB}"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06674AC-E702-4C6D-A414-7B360596EE5D}" type="datetimeFigureOut">
              <a:rPr lang="en-IN" smtClean="0"/>
              <a:t>11-03-2024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5B6E79-F7AB-41EE-B98C-9A893F0765DB}"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6674AC-E702-4C6D-A414-7B360596EE5D}" type="datetimeFigureOut">
              <a:rPr lang="en-IN" smtClean="0"/>
              <a:t>11-03-2024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5B6E79-F7AB-41EE-B98C-9A893F0765D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6674AC-E702-4C6D-A414-7B360596EE5D}" type="datetimeFigureOut">
              <a:rPr lang="en-IN" smtClean="0"/>
              <a:t>11-03-2024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5B6E79-F7AB-41EE-B98C-9A893F0765D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6674AC-E702-4C6D-A414-7B360596EE5D}" type="datetimeFigureOut">
              <a:rPr lang="en-IN" smtClean="0"/>
              <a:t>11-03-2024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5B6E79-F7AB-41EE-B98C-9A893F0765D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6674AC-E702-4C6D-A414-7B360596EE5D}" type="datetimeFigureOut">
              <a:rPr lang="en-IN" smtClean="0"/>
              <a:t>11-03-2024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5B6E79-F7AB-41EE-B98C-9A893F0765DB}" type="slidenum">
              <a:rPr lang="en-IN" smtClean="0"/>
              <a:t>‹#›</a:t>
            </a:fld>
            <a:endParaRPr lang="en-IN"/>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306674AC-E702-4C6D-A414-7B360596EE5D}" type="datetimeFigureOut">
              <a:rPr lang="en-IN" smtClean="0"/>
              <a:t>11-03-2024</a:t>
            </a:fld>
            <a:endParaRPr lang="en-IN"/>
          </a:p>
        </p:txBody>
      </p:sp>
      <p:sp>
        <p:nvSpPr>
          <p:cNvPr id="9" name="Slide Number Placeholder 8"/>
          <p:cNvSpPr>
            <a:spLocks noGrp="1"/>
          </p:cNvSpPr>
          <p:nvPr>
            <p:ph type="sldNum" sz="quarter" idx="11"/>
          </p:nvPr>
        </p:nvSpPr>
        <p:spPr/>
        <p:txBody>
          <a:bodyPr/>
          <a:lstStyle/>
          <a:p>
            <a:fld id="{FF5B6E79-F7AB-41EE-B98C-9A893F0765DB}" type="slidenum">
              <a:rPr lang="en-IN" smtClean="0"/>
              <a:t>‹#›</a:t>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FF5B6E79-F7AB-41EE-B98C-9A893F0765DB}" type="slidenum">
              <a:rPr lang="en-IN" smtClean="0"/>
              <a:t>‹#›</a:t>
            </a:fld>
            <a:endParaRPr lang="en-IN"/>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IN"/>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06674AC-E702-4C6D-A414-7B360596EE5D}" type="datetimeFigureOut">
              <a:rPr lang="en-IN" smtClean="0"/>
              <a:t>11-03-2024</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IN" dirty="0" smtClean="0"/>
              <a:t>Unit NO 4</a:t>
            </a:r>
            <a:br>
              <a:rPr lang="en-IN" dirty="0" smtClean="0"/>
            </a:br>
            <a:r>
              <a:rPr lang="en-IN" b="1" dirty="0"/>
              <a:t>Cloud Applications </a:t>
            </a:r>
            <a:r>
              <a:rPr lang="en-IN" dirty="0"/>
              <a:t>	</a:t>
            </a:r>
            <a:br>
              <a:rPr lang="en-IN" dirty="0"/>
            </a:br>
            <a:endParaRPr lang="en-IN" dirty="0"/>
          </a:p>
        </p:txBody>
      </p:sp>
    </p:spTree>
    <p:extLst>
      <p:ext uri="{BB962C8B-B14F-4D97-AF65-F5344CB8AC3E}">
        <p14:creationId xmlns:p14="http://schemas.microsoft.com/office/powerpoint/2010/main" val="812514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Healthcare: ECG analysis in Cloud</a:t>
            </a:r>
            <a:endParaRPr lang="en-IN" sz="4000" dirty="0"/>
          </a:p>
        </p:txBody>
      </p:sp>
      <p:sp>
        <p:nvSpPr>
          <p:cNvPr id="3" name="Content Placeholder 2"/>
          <p:cNvSpPr>
            <a:spLocks noGrp="1"/>
          </p:cNvSpPr>
          <p:nvPr>
            <p:ph idx="1"/>
          </p:nvPr>
        </p:nvSpPr>
        <p:spPr/>
        <p:txBody>
          <a:bodyPr/>
          <a:lstStyle/>
          <a:p>
            <a:pPr fontAlgn="base"/>
            <a:r>
              <a:rPr lang="en-US" dirty="0" smtClean="0"/>
              <a:t>“Arrhythmias” </a:t>
            </a:r>
            <a:r>
              <a:rPr lang="en-US" dirty="0"/>
              <a:t>means </a:t>
            </a:r>
            <a:endParaRPr lang="en-US" dirty="0" smtClean="0"/>
          </a:p>
          <a:p>
            <a:pPr fontAlgn="base"/>
            <a:r>
              <a:rPr lang="en-US" dirty="0" smtClean="0"/>
              <a:t>“</a:t>
            </a:r>
            <a:r>
              <a:rPr lang="en-US" dirty="0"/>
              <a:t>not having a steady rhythm”, </a:t>
            </a:r>
            <a:endParaRPr lang="en-US" dirty="0" smtClean="0"/>
          </a:p>
          <a:p>
            <a:pPr fontAlgn="base"/>
            <a:r>
              <a:rPr lang="en-US" dirty="0" smtClean="0"/>
              <a:t>“</a:t>
            </a:r>
            <a:r>
              <a:rPr lang="en-US" dirty="0"/>
              <a:t>an arrhythmic heartbeat” </a:t>
            </a:r>
            <a:endParaRPr lang="en-US" dirty="0" smtClean="0"/>
          </a:p>
          <a:p>
            <a:pPr fontAlgn="base"/>
            <a:r>
              <a:rPr lang="en-US" dirty="0" smtClean="0"/>
              <a:t> </a:t>
            </a:r>
            <a:r>
              <a:rPr lang="en-US" dirty="0"/>
              <a:t>a heart beat which is not in it’s rhythm.</a:t>
            </a:r>
          </a:p>
          <a:p>
            <a:endParaRPr lang="en-IN" dirty="0"/>
          </a:p>
        </p:txBody>
      </p:sp>
    </p:spTree>
    <p:extLst>
      <p:ext uri="{BB962C8B-B14F-4D97-AF65-F5344CB8AC3E}">
        <p14:creationId xmlns:p14="http://schemas.microsoft.com/office/powerpoint/2010/main" val="329034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34082"/>
          </a:xfrm>
        </p:spPr>
        <p:txBody>
          <a:bodyPr/>
          <a:lstStyle/>
          <a:p>
            <a:r>
              <a:rPr lang="en-IN" dirty="0" err="1" smtClean="0"/>
              <a:t>Animoto</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52736"/>
            <a:ext cx="3708412" cy="549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923928" y="1484784"/>
            <a:ext cx="4572000" cy="3970318"/>
          </a:xfrm>
          <a:prstGeom prst="rect">
            <a:avLst/>
          </a:prstGeom>
        </p:spPr>
        <p:txBody>
          <a:bodyPr>
            <a:spAutoFit/>
          </a:bodyPr>
          <a:lstStyle/>
          <a:p>
            <a:pPr marL="285750" indent="-285750">
              <a:buFont typeface="Arial" pitchFamily="34" charset="0"/>
              <a:buChar char="•"/>
            </a:pPr>
            <a:r>
              <a:rPr lang="en-US" dirty="0" smtClean="0"/>
              <a:t>Front-end </a:t>
            </a:r>
            <a:r>
              <a:rPr lang="en-US" dirty="0"/>
              <a:t>nodes collect the components required to make the video and store them in S3. </a:t>
            </a:r>
            <a:endParaRPr lang="en-US" dirty="0" smtClean="0"/>
          </a:p>
          <a:p>
            <a:pPr marL="285750" indent="-285750">
              <a:buFont typeface="Arial" pitchFamily="34" charset="0"/>
              <a:buChar char="•"/>
            </a:pPr>
            <a:endParaRPr lang="en-US" dirty="0" smtClean="0"/>
          </a:p>
          <a:p>
            <a:pPr marL="285750" indent="-285750">
              <a:buFont typeface="Arial" pitchFamily="34" charset="0"/>
              <a:buChar char="•"/>
            </a:pPr>
            <a:r>
              <a:rPr lang="en-US" dirty="0" smtClean="0"/>
              <a:t>Once </a:t>
            </a:r>
            <a:r>
              <a:rPr lang="en-US" dirty="0"/>
              <a:t>the storyboard of the video is completed, a video-rendering request is entered into a SQS queue. </a:t>
            </a:r>
            <a:endParaRPr lang="en-US" dirty="0" smtClean="0"/>
          </a:p>
          <a:p>
            <a:pPr marL="285750" indent="-285750">
              <a:buFont typeface="Arial" pitchFamily="34" charset="0"/>
              <a:buChar char="•"/>
            </a:pPr>
            <a:endParaRPr lang="en-US" dirty="0" smtClean="0"/>
          </a:p>
          <a:p>
            <a:pPr marL="285750" indent="-285750">
              <a:buFont typeface="Arial" pitchFamily="34" charset="0"/>
              <a:buChar char="•"/>
            </a:pPr>
            <a:r>
              <a:rPr lang="en-US" dirty="0" smtClean="0"/>
              <a:t>Worker </a:t>
            </a:r>
            <a:r>
              <a:rPr lang="en-US" dirty="0"/>
              <a:t>nodes pick up rendering requests and perform the rendering. </a:t>
            </a:r>
            <a:endParaRPr lang="en-US" dirty="0" smtClean="0"/>
          </a:p>
          <a:p>
            <a:pPr marL="285750" indent="-285750">
              <a:buFont typeface="Arial" pitchFamily="34" charset="0"/>
              <a:buChar char="•"/>
            </a:pPr>
            <a:endParaRPr lang="en-US" dirty="0" smtClean="0"/>
          </a:p>
          <a:p>
            <a:pPr marL="285750" indent="-285750">
              <a:buFont typeface="Arial" pitchFamily="34" charset="0"/>
              <a:buChar char="•"/>
            </a:pPr>
            <a:r>
              <a:rPr lang="en-US" dirty="0" smtClean="0"/>
              <a:t>When </a:t>
            </a:r>
            <a:r>
              <a:rPr lang="en-US" dirty="0"/>
              <a:t>the process is completed, another </a:t>
            </a:r>
            <a:r>
              <a:rPr lang="en-US" dirty="0" smtClean="0"/>
              <a:t>message </a:t>
            </a:r>
            <a:r>
              <a:rPr lang="en-US" dirty="0"/>
              <a:t>is entered into a different SQS queue and another request is served. </a:t>
            </a:r>
            <a:endParaRPr lang="en-US" dirty="0" smtClean="0"/>
          </a:p>
        </p:txBody>
      </p:sp>
    </p:spTree>
    <p:extLst>
      <p:ext uri="{BB962C8B-B14F-4D97-AF65-F5344CB8AC3E}">
        <p14:creationId xmlns:p14="http://schemas.microsoft.com/office/powerpoint/2010/main" val="82936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34082"/>
          </a:xfrm>
        </p:spPr>
        <p:txBody>
          <a:bodyPr/>
          <a:lstStyle/>
          <a:p>
            <a:r>
              <a:rPr lang="en-IN" dirty="0" err="1" smtClean="0"/>
              <a:t>Animoto</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52736"/>
            <a:ext cx="3708412" cy="549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954016" y="1988840"/>
            <a:ext cx="4572000" cy="2308324"/>
          </a:xfrm>
          <a:prstGeom prst="rect">
            <a:avLst/>
          </a:prstGeom>
        </p:spPr>
        <p:txBody>
          <a:bodyPr>
            <a:spAutoFit/>
          </a:bodyPr>
          <a:lstStyle/>
          <a:p>
            <a:pPr marL="285750" indent="-285750">
              <a:buFont typeface="Arial" pitchFamily="34" charset="0"/>
              <a:buChar char="•"/>
            </a:pPr>
            <a:r>
              <a:rPr lang="en-US" dirty="0" smtClean="0"/>
              <a:t>This </a:t>
            </a:r>
            <a:r>
              <a:rPr lang="en-US" dirty="0"/>
              <a:t>last queue is cleared routinely and users are notified about the completion. </a:t>
            </a:r>
            <a:endParaRPr lang="en-US" dirty="0" smtClean="0"/>
          </a:p>
          <a:p>
            <a:pPr marL="285750" indent="-285750">
              <a:buFont typeface="Arial" pitchFamily="34" charset="0"/>
              <a:buChar char="•"/>
            </a:pPr>
            <a:endParaRPr lang="en-US" dirty="0" smtClean="0"/>
          </a:p>
          <a:p>
            <a:pPr marL="285750" indent="-285750">
              <a:buFont typeface="Arial" pitchFamily="34" charset="0"/>
              <a:buChar char="•"/>
            </a:pPr>
            <a:r>
              <a:rPr lang="en-US" dirty="0" smtClean="0"/>
              <a:t>The </a:t>
            </a:r>
            <a:r>
              <a:rPr lang="en-US" dirty="0"/>
              <a:t>life of EC2 instances is controlled by </a:t>
            </a:r>
            <a:r>
              <a:rPr lang="en-US" dirty="0" err="1"/>
              <a:t>Rightscale</a:t>
            </a:r>
            <a:r>
              <a:rPr lang="en-US" dirty="0"/>
              <a:t>, which constantly monitors the load and the performance of the system and decides whether it is necessary to grow or shrink. </a:t>
            </a:r>
            <a:endParaRPr lang="en-IN" dirty="0"/>
          </a:p>
        </p:txBody>
      </p:sp>
    </p:spTree>
    <p:extLst>
      <p:ext uri="{BB962C8B-B14F-4D97-AF65-F5344CB8AC3E}">
        <p14:creationId xmlns:p14="http://schemas.microsoft.com/office/powerpoint/2010/main" val="154292755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Maya</a:t>
            </a:r>
            <a:endParaRPr lang="en-IN" dirty="0"/>
          </a:p>
        </p:txBody>
      </p:sp>
      <p:sp>
        <p:nvSpPr>
          <p:cNvPr id="3" name="Content Placeholder 2"/>
          <p:cNvSpPr>
            <a:spLocks noGrp="1"/>
          </p:cNvSpPr>
          <p:nvPr>
            <p:ph idx="1"/>
          </p:nvPr>
        </p:nvSpPr>
        <p:spPr/>
        <p:txBody>
          <a:bodyPr/>
          <a:lstStyle/>
          <a:p>
            <a:r>
              <a:rPr lang="en-US" dirty="0"/>
              <a:t>Autodesk Maya, commonly shortened to just Maya </a:t>
            </a:r>
            <a:endParaRPr lang="en-US" dirty="0" smtClean="0"/>
          </a:p>
          <a:p>
            <a:r>
              <a:rPr lang="en-US" dirty="0" smtClean="0"/>
              <a:t>A </a:t>
            </a:r>
            <a:r>
              <a:rPr lang="en-US" dirty="0"/>
              <a:t>3D computer graphics application that </a:t>
            </a:r>
            <a:r>
              <a:rPr lang="en-US" b="1" dirty="0"/>
              <a:t>runs on Windows, </a:t>
            </a:r>
            <a:r>
              <a:rPr lang="en-US" b="1" dirty="0" err="1"/>
              <a:t>macOS</a:t>
            </a:r>
            <a:r>
              <a:rPr lang="en-US" b="1" dirty="0"/>
              <a:t> and Linux, originally developed by Alias and currently owned and developed by Autodesk. </a:t>
            </a:r>
            <a:endParaRPr lang="en-US" b="1" dirty="0" smtClean="0"/>
          </a:p>
          <a:p>
            <a:r>
              <a:rPr lang="en-US" dirty="0" smtClean="0"/>
              <a:t>It </a:t>
            </a:r>
            <a:r>
              <a:rPr lang="en-US" dirty="0"/>
              <a:t>is used to create assets for </a:t>
            </a:r>
            <a:r>
              <a:rPr lang="en-US" b="1" dirty="0"/>
              <a:t>interactive 3D applications (including video games), animated films, TV series, and visual effects.</a:t>
            </a:r>
            <a:endParaRPr lang="en-IN" b="1" dirty="0"/>
          </a:p>
        </p:txBody>
      </p:sp>
    </p:spTree>
    <p:extLst>
      <p:ext uri="{BB962C8B-B14F-4D97-AF65-F5344CB8AC3E}">
        <p14:creationId xmlns:p14="http://schemas.microsoft.com/office/powerpoint/2010/main" val="156779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Maya Rendering with </a:t>
            </a:r>
            <a:r>
              <a:rPr lang="en-IN" dirty="0" err="1"/>
              <a:t>aneka</a:t>
            </a:r>
            <a:endParaRPr lang="en-IN" dirty="0"/>
          </a:p>
        </p:txBody>
      </p:sp>
      <p:sp>
        <p:nvSpPr>
          <p:cNvPr id="3" name="Content Placeholder 2"/>
          <p:cNvSpPr>
            <a:spLocks noGrp="1"/>
          </p:cNvSpPr>
          <p:nvPr>
            <p:ph idx="1"/>
          </p:nvPr>
        </p:nvSpPr>
        <p:spPr/>
        <p:txBody>
          <a:bodyPr/>
          <a:lstStyle/>
          <a:p>
            <a:r>
              <a:rPr lang="en-US" dirty="0"/>
              <a:t>Interesting applications of media processing are found in the engineering disciplines and the movie production </a:t>
            </a:r>
            <a:r>
              <a:rPr lang="en-US" dirty="0" smtClean="0"/>
              <a:t>industry.</a:t>
            </a:r>
          </a:p>
          <a:p>
            <a:r>
              <a:rPr lang="en-US" b="1" dirty="0"/>
              <a:t>A private cloud solution for rendering train designs </a:t>
            </a:r>
            <a:r>
              <a:rPr lang="en-US" dirty="0"/>
              <a:t>has been implemented by the engineering department of </a:t>
            </a:r>
            <a:r>
              <a:rPr lang="en-US" dirty="0" err="1"/>
              <a:t>GoFront</a:t>
            </a:r>
            <a:r>
              <a:rPr lang="en-US" dirty="0"/>
              <a:t> group, a division of China Southern </a:t>
            </a:r>
            <a:r>
              <a:rPr lang="en-US" dirty="0" smtClean="0"/>
              <a:t>Railway.</a:t>
            </a:r>
          </a:p>
          <a:p>
            <a:r>
              <a:rPr lang="en-US" dirty="0"/>
              <a:t>The </a:t>
            </a:r>
            <a:r>
              <a:rPr lang="en-US" dirty="0" smtClean="0"/>
              <a:t>department </a:t>
            </a:r>
            <a:r>
              <a:rPr lang="en-US" dirty="0"/>
              <a:t>is responsible for </a:t>
            </a:r>
            <a:r>
              <a:rPr lang="en-US" b="1" dirty="0"/>
              <a:t>designing models of high-speed electric locomotives, metro cars, urban transportation vehicles, and motor trains. </a:t>
            </a:r>
            <a:endParaRPr lang="en-US" b="1" dirty="0" smtClean="0"/>
          </a:p>
          <a:p>
            <a:r>
              <a:rPr lang="en-US" dirty="0" smtClean="0"/>
              <a:t>The </a:t>
            </a:r>
            <a:r>
              <a:rPr lang="en-US" dirty="0"/>
              <a:t>design process for prototypes </a:t>
            </a:r>
            <a:r>
              <a:rPr lang="en-US" b="1" dirty="0"/>
              <a:t>requires high-quality, three-dimensional (3D) images. </a:t>
            </a:r>
            <a:endParaRPr lang="en-US" b="1" dirty="0" smtClean="0"/>
          </a:p>
          <a:p>
            <a:r>
              <a:rPr lang="en-US" b="1" dirty="0" smtClean="0"/>
              <a:t>The </a:t>
            </a:r>
            <a:r>
              <a:rPr lang="en-US" b="1" dirty="0"/>
              <a:t>analysis of these images can help engineers identify problems and correct their design.</a:t>
            </a:r>
            <a:endParaRPr lang="en-IN" b="1" dirty="0"/>
          </a:p>
        </p:txBody>
      </p:sp>
    </p:spTree>
    <p:extLst>
      <p:ext uri="{BB962C8B-B14F-4D97-AF65-F5344CB8AC3E}">
        <p14:creationId xmlns:p14="http://schemas.microsoft.com/office/powerpoint/2010/main" val="425337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Maya Rendering with </a:t>
            </a:r>
            <a:r>
              <a:rPr lang="en-IN" dirty="0" err="1"/>
              <a:t>aneka</a:t>
            </a:r>
            <a:endParaRPr lang="en-IN" dirty="0"/>
          </a:p>
        </p:txBody>
      </p:sp>
      <p:sp>
        <p:nvSpPr>
          <p:cNvPr id="3" name="Content Placeholder 2"/>
          <p:cNvSpPr>
            <a:spLocks noGrp="1"/>
          </p:cNvSpPr>
          <p:nvPr>
            <p:ph idx="1"/>
          </p:nvPr>
        </p:nvSpPr>
        <p:spPr/>
        <p:txBody>
          <a:bodyPr/>
          <a:lstStyle/>
          <a:p>
            <a:pPr algn="just">
              <a:lnSpc>
                <a:spcPct val="150000"/>
              </a:lnSpc>
              <a:spcBef>
                <a:spcPts val="0"/>
              </a:spcBef>
            </a:pPr>
            <a:r>
              <a:rPr lang="en-US" dirty="0"/>
              <a:t>Three-dimensional rendering tasks take </a:t>
            </a:r>
            <a:r>
              <a:rPr lang="en-US" b="1" dirty="0"/>
              <a:t>considerable amounts of time, </a:t>
            </a:r>
            <a:r>
              <a:rPr lang="en-US" b="1" dirty="0" smtClean="0"/>
              <a:t>especially </a:t>
            </a:r>
            <a:r>
              <a:rPr lang="en-US" b="1" dirty="0"/>
              <a:t>in the case of huge numbers of frames</a:t>
            </a:r>
            <a:r>
              <a:rPr lang="en-US" dirty="0"/>
              <a:t>, but it is critical for the department to reduce the time spent in these iterations. </a:t>
            </a:r>
            <a:endParaRPr lang="en-US" dirty="0" smtClean="0"/>
          </a:p>
          <a:p>
            <a:pPr algn="just">
              <a:lnSpc>
                <a:spcPct val="150000"/>
              </a:lnSpc>
              <a:spcBef>
                <a:spcPts val="0"/>
              </a:spcBef>
            </a:pPr>
            <a:r>
              <a:rPr lang="en-US" dirty="0" smtClean="0"/>
              <a:t>This </a:t>
            </a:r>
            <a:r>
              <a:rPr lang="en-US" dirty="0"/>
              <a:t>goal has been achieved </a:t>
            </a:r>
            <a:r>
              <a:rPr lang="en-US" b="1" dirty="0"/>
              <a:t>by leveraging cloud computing technologies, which turned the network of desktops in the department into a desktop cloud managed by Aneka </a:t>
            </a:r>
            <a:endParaRPr lang="en-IN" b="1" dirty="0"/>
          </a:p>
        </p:txBody>
      </p:sp>
    </p:spTree>
    <p:extLst>
      <p:ext uri="{BB962C8B-B14F-4D97-AF65-F5344CB8AC3E}">
        <p14:creationId xmlns:p14="http://schemas.microsoft.com/office/powerpoint/2010/main" val="63344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346050"/>
          </a:xfrm>
        </p:spPr>
        <p:txBody>
          <a:bodyPr/>
          <a:lstStyle/>
          <a:p>
            <a:r>
              <a:rPr lang="en-IN" dirty="0" smtClean="0"/>
              <a:t>Maya Rendering with </a:t>
            </a:r>
            <a:r>
              <a:rPr lang="en-IN" dirty="0" err="1" smtClean="0"/>
              <a:t>aneka</a:t>
            </a:r>
            <a:endParaRPr lang="en-IN" dirty="0"/>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64704"/>
            <a:ext cx="8102600"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98875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0"/>
            <a:ext cx="3826768" cy="4800600"/>
          </a:xfrm>
        </p:spPr>
        <p:txBody>
          <a:bodyPr>
            <a:normAutofit fontScale="92500" lnSpcReduction="10000"/>
          </a:bodyPr>
          <a:lstStyle/>
          <a:p>
            <a:pPr marL="114300" indent="0">
              <a:buNone/>
            </a:pPr>
            <a:r>
              <a:rPr lang="en-US" dirty="0" smtClean="0"/>
              <a:t>BUILD-</a:t>
            </a:r>
          </a:p>
          <a:p>
            <a:r>
              <a:rPr lang="en-US" dirty="0" smtClean="0"/>
              <a:t>Aneka </a:t>
            </a:r>
            <a:r>
              <a:rPr lang="en-US" dirty="0"/>
              <a:t>includes a Software Development Kit (SDK) which includes a combination of APIs and Tools to enable you to express your application. </a:t>
            </a:r>
            <a:endParaRPr lang="en-US" dirty="0" smtClean="0"/>
          </a:p>
          <a:p>
            <a:r>
              <a:rPr lang="en-US" dirty="0" smtClean="0"/>
              <a:t>This </a:t>
            </a:r>
            <a:r>
              <a:rPr lang="en-US" dirty="0"/>
              <a:t>enables you to </a:t>
            </a:r>
            <a:r>
              <a:rPr lang="en-US" b="1" dirty="0"/>
              <a:t>complete your 3D rendering job in a fraction of the usual time using existing office </a:t>
            </a:r>
            <a:r>
              <a:rPr lang="en-US" b="1" dirty="0" smtClean="0"/>
              <a:t>comp</a:t>
            </a:r>
            <a:r>
              <a:rPr lang="en-US" b="1" dirty="0"/>
              <a:t>uters without having to do any programming.</a:t>
            </a:r>
            <a:endParaRPr lang="en-US" b="1" dirty="0" smtClean="0"/>
          </a:p>
          <a:p>
            <a:r>
              <a:rPr lang="en-US" b="1" dirty="0"/>
              <a:t>For building solution to accelerate 3D rendering, you can use Aneka’s Design Explorer </a:t>
            </a:r>
            <a:r>
              <a:rPr lang="en-US" b="1" dirty="0" smtClean="0"/>
              <a:t>tool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340" y="1628800"/>
            <a:ext cx="4283100" cy="484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36929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0"/>
            <a:ext cx="3826768" cy="4800600"/>
          </a:xfrm>
        </p:spPr>
        <p:txBody>
          <a:bodyPr>
            <a:normAutofit fontScale="92500"/>
          </a:bodyPr>
          <a:lstStyle/>
          <a:p>
            <a:pPr marL="114300" indent="0">
              <a:buNone/>
            </a:pPr>
            <a:r>
              <a:rPr lang="en-IN" dirty="0" smtClean="0"/>
              <a:t>ACCELERATE</a:t>
            </a:r>
          </a:p>
          <a:p>
            <a:r>
              <a:rPr lang="en-US" dirty="0" smtClean="0"/>
              <a:t>Aneka </a:t>
            </a:r>
            <a:r>
              <a:rPr lang="en-US" dirty="0"/>
              <a:t>supports Rapid Development and Deployment of Applications in Multiple Run-Time environments. </a:t>
            </a:r>
            <a:endParaRPr lang="en-US" dirty="0" smtClean="0"/>
          </a:p>
          <a:p>
            <a:r>
              <a:rPr lang="en-US" b="1" dirty="0" smtClean="0"/>
              <a:t>Aneka </a:t>
            </a:r>
            <a:r>
              <a:rPr lang="en-US" b="1" dirty="0"/>
              <a:t>uses physical machines as much as possible to achieve maximum utilization in local environment. </a:t>
            </a:r>
          </a:p>
          <a:p>
            <a:r>
              <a:rPr lang="en-US" b="1" dirty="0" smtClean="0"/>
              <a:t>As </a:t>
            </a:r>
            <a:r>
              <a:rPr lang="en-US" b="1" dirty="0"/>
              <a:t>demand increases, Aneka provisions VMs via private clouds (</a:t>
            </a:r>
            <a:r>
              <a:rPr lang="en-US" b="1" dirty="0" err="1"/>
              <a:t>Xen</a:t>
            </a:r>
            <a:r>
              <a:rPr lang="en-US" b="1" dirty="0"/>
              <a:t> or </a:t>
            </a:r>
            <a:r>
              <a:rPr lang="en-US" b="1" dirty="0" err="1"/>
              <a:t>VMWare</a:t>
            </a:r>
            <a:r>
              <a:rPr lang="en-US" b="1" dirty="0"/>
              <a:t>) or Public Clouds (Amazon</a:t>
            </a:r>
            <a:r>
              <a:rPr lang="en-US" b="1" dirty="0" smtClean="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340" y="1628800"/>
            <a:ext cx="4283100" cy="484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36929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0"/>
            <a:ext cx="3826768" cy="4800600"/>
          </a:xfrm>
        </p:spPr>
        <p:txBody>
          <a:bodyPr>
            <a:normAutofit/>
          </a:bodyPr>
          <a:lstStyle/>
          <a:p>
            <a:pPr marL="114300" indent="0">
              <a:buNone/>
            </a:pPr>
            <a:r>
              <a:rPr lang="en-IN" dirty="0" smtClean="0"/>
              <a:t>MANAGE</a:t>
            </a:r>
          </a:p>
          <a:p>
            <a:r>
              <a:rPr lang="en-US" dirty="0" smtClean="0"/>
              <a:t>For </a:t>
            </a:r>
            <a:r>
              <a:rPr lang="en-US" dirty="0"/>
              <a:t>Management of Rendering, we provide a custom Graphical User Interface (GUI) </a:t>
            </a:r>
            <a:r>
              <a:rPr lang="en-US" b="1" dirty="0"/>
              <a:t>providing ability to set various Maya rendering (batch mode) parameters which generates Aneka tasks.</a:t>
            </a:r>
            <a:r>
              <a:rPr lang="en-US" dirty="0"/>
              <a:t> </a:t>
            </a:r>
            <a:r>
              <a:rPr lang="en-US" dirty="0" smtClean="0"/>
              <a:t>The </a:t>
            </a:r>
            <a:r>
              <a:rPr lang="en-US" dirty="0"/>
              <a:t>GUI also monitors submitted Aneka tasks and collects the final rendered image. </a:t>
            </a:r>
            <a:endParaRPr lang="en-IN"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340" y="1628800"/>
            <a:ext cx="4283100" cy="484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6645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Multiplayer Online Gaming </a:t>
            </a:r>
            <a:endParaRPr lang="en-IN" dirty="0"/>
          </a:p>
        </p:txBody>
      </p:sp>
      <p:sp>
        <p:nvSpPr>
          <p:cNvPr id="3" name="Content Placeholder 2"/>
          <p:cNvSpPr>
            <a:spLocks noGrp="1"/>
          </p:cNvSpPr>
          <p:nvPr>
            <p:ph idx="1"/>
          </p:nvPr>
        </p:nvSpPr>
        <p:spPr/>
        <p:txBody>
          <a:bodyPr/>
          <a:lstStyle/>
          <a:p>
            <a:r>
              <a:rPr lang="en-US" dirty="0"/>
              <a:t>Online multiplayer gaming attracts millions of gamers around the world who share a common </a:t>
            </a:r>
            <a:r>
              <a:rPr lang="en-US" dirty="0" smtClean="0"/>
              <a:t>experience </a:t>
            </a:r>
            <a:r>
              <a:rPr lang="en-US" dirty="0"/>
              <a:t>by playing together in a virtual environment that </a:t>
            </a:r>
            <a:r>
              <a:rPr lang="en-US" b="1" dirty="0"/>
              <a:t>extends beyond the boundaries of a normal LAN. </a:t>
            </a:r>
            <a:endParaRPr lang="en-US" b="1" dirty="0" smtClean="0"/>
          </a:p>
          <a:p>
            <a:r>
              <a:rPr lang="en-US" dirty="0" smtClean="0"/>
              <a:t>Online </a:t>
            </a:r>
            <a:r>
              <a:rPr lang="en-US" dirty="0"/>
              <a:t>games support hundreds of players in the same session, made possible by the specific architecture used to forward interactions, which is based on game log processing. </a:t>
            </a:r>
            <a:endParaRPr lang="en-US" dirty="0" smtClean="0"/>
          </a:p>
        </p:txBody>
      </p:sp>
    </p:spTree>
    <p:extLst>
      <p:ext uri="{BB962C8B-B14F-4D97-AF65-F5344CB8AC3E}">
        <p14:creationId xmlns:p14="http://schemas.microsoft.com/office/powerpoint/2010/main" val="2732191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Healthcare: ECG analysis in Cloud</a:t>
            </a:r>
            <a:endParaRPr lang="en-IN" sz="4000" dirty="0"/>
          </a:p>
        </p:txBody>
      </p:sp>
      <p:sp>
        <p:nvSpPr>
          <p:cNvPr id="3" name="Content Placeholder 2"/>
          <p:cNvSpPr>
            <a:spLocks noGrp="1"/>
          </p:cNvSpPr>
          <p:nvPr>
            <p:ph idx="1"/>
          </p:nvPr>
        </p:nvSpPr>
        <p:spPr/>
        <p:txBody>
          <a:bodyPr/>
          <a:lstStyle/>
          <a:p>
            <a:pPr fontAlgn="base"/>
            <a:r>
              <a:rPr lang="en-US" dirty="0" smtClean="0"/>
              <a:t>Arrhythmia </a:t>
            </a:r>
            <a:r>
              <a:rPr lang="en-US" dirty="0"/>
              <a:t>(commonly called irregular heartbeat) </a:t>
            </a:r>
            <a:endParaRPr lang="en-US" dirty="0" smtClean="0"/>
          </a:p>
          <a:p>
            <a:pPr fontAlgn="base"/>
            <a:r>
              <a:rPr lang="en-US" b="1" dirty="0" smtClean="0"/>
              <a:t>is </a:t>
            </a:r>
            <a:r>
              <a:rPr lang="en-US" b="1" dirty="0"/>
              <a:t>the name for a number of conditions, where the heartbeat is not normal. </a:t>
            </a:r>
            <a:endParaRPr lang="en-US" b="1" dirty="0" smtClean="0"/>
          </a:p>
          <a:p>
            <a:pPr fontAlgn="base"/>
            <a:r>
              <a:rPr lang="en-US" dirty="0" smtClean="0"/>
              <a:t>It may be too </a:t>
            </a:r>
            <a:r>
              <a:rPr lang="en-US" dirty="0"/>
              <a:t>fast </a:t>
            </a:r>
            <a:r>
              <a:rPr lang="en-US" b="1" dirty="0"/>
              <a:t>(tachycardia); </a:t>
            </a:r>
          </a:p>
          <a:p>
            <a:pPr fontAlgn="base"/>
            <a:r>
              <a:rPr lang="en-US" dirty="0" smtClean="0"/>
              <a:t>too </a:t>
            </a:r>
            <a:r>
              <a:rPr lang="en-US" dirty="0"/>
              <a:t>slow </a:t>
            </a:r>
            <a:r>
              <a:rPr lang="en-US" b="1" dirty="0"/>
              <a:t>(</a:t>
            </a:r>
            <a:r>
              <a:rPr lang="en-US" b="1" dirty="0" err="1"/>
              <a:t>bradycardia</a:t>
            </a:r>
            <a:r>
              <a:rPr lang="en-US" b="1" dirty="0"/>
              <a:t>);</a:t>
            </a:r>
            <a:r>
              <a:rPr lang="en-US" dirty="0"/>
              <a:t> or </a:t>
            </a:r>
            <a:endParaRPr lang="en-US" dirty="0" smtClean="0"/>
          </a:p>
          <a:p>
            <a:pPr fontAlgn="base"/>
            <a:r>
              <a:rPr lang="en-US" dirty="0" smtClean="0"/>
              <a:t>the </a:t>
            </a:r>
            <a:r>
              <a:rPr lang="en-US" dirty="0"/>
              <a:t>heart may not beat in its regular rhythm.</a:t>
            </a:r>
            <a:endParaRPr lang="en-IN" dirty="0"/>
          </a:p>
        </p:txBody>
      </p:sp>
    </p:spTree>
    <p:extLst>
      <p:ext uri="{BB962C8B-B14F-4D97-AF65-F5344CB8AC3E}">
        <p14:creationId xmlns:p14="http://schemas.microsoft.com/office/powerpoint/2010/main" val="13593784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Multiplayer Online Gaming </a:t>
            </a:r>
            <a:endParaRPr lang="en-IN" dirty="0"/>
          </a:p>
        </p:txBody>
      </p:sp>
      <p:sp>
        <p:nvSpPr>
          <p:cNvPr id="3" name="Content Placeholder 2"/>
          <p:cNvSpPr>
            <a:spLocks noGrp="1"/>
          </p:cNvSpPr>
          <p:nvPr>
            <p:ph idx="1"/>
          </p:nvPr>
        </p:nvSpPr>
        <p:spPr/>
        <p:txBody>
          <a:bodyPr/>
          <a:lstStyle/>
          <a:p>
            <a:r>
              <a:rPr lang="en-US" b="1" dirty="0" smtClean="0"/>
              <a:t>Players </a:t>
            </a:r>
            <a:r>
              <a:rPr lang="en-US" b="1" dirty="0"/>
              <a:t>update the game server hosting the game session, and the server integrates all the updates into a log that is made </a:t>
            </a:r>
            <a:r>
              <a:rPr lang="en-US" b="1" dirty="0" smtClean="0"/>
              <a:t>available </a:t>
            </a:r>
            <a:r>
              <a:rPr lang="en-US" b="1" dirty="0"/>
              <a:t>to all the players through a TCP port</a:t>
            </a:r>
            <a:r>
              <a:rPr lang="en-US" b="1" dirty="0" smtClean="0"/>
              <a:t>.</a:t>
            </a:r>
          </a:p>
          <a:p>
            <a:endParaRPr lang="en-US" b="1" dirty="0" smtClean="0"/>
          </a:p>
          <a:p>
            <a:r>
              <a:rPr lang="en-US" b="1" dirty="0" smtClean="0"/>
              <a:t>The </a:t>
            </a:r>
            <a:r>
              <a:rPr lang="en-US" b="1" dirty="0"/>
              <a:t>client software used for the game </a:t>
            </a:r>
            <a:r>
              <a:rPr lang="en-US" b="1" dirty="0" smtClean="0"/>
              <a:t>connects </a:t>
            </a:r>
            <a:r>
              <a:rPr lang="en-US" b="1" dirty="0"/>
              <a:t>to the log port and, by reading the log, updates the local user interface with the actions of other players. </a:t>
            </a:r>
            <a:endParaRPr lang="en-IN" b="1" dirty="0"/>
          </a:p>
        </p:txBody>
      </p:sp>
    </p:spTree>
    <p:extLst>
      <p:ext uri="{BB962C8B-B14F-4D97-AF65-F5344CB8AC3E}">
        <p14:creationId xmlns:p14="http://schemas.microsoft.com/office/powerpoint/2010/main" val="298729465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Multiplayer Online Gaming </a:t>
            </a:r>
            <a:r>
              <a:rPr lang="en-IN" dirty="0"/>
              <a:t/>
            </a:r>
            <a:br>
              <a:rPr lang="en-IN" dirty="0"/>
            </a:b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904875"/>
            <a:ext cx="7659191"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972014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490066"/>
          </a:xfrm>
        </p:spPr>
        <p:txBody>
          <a:bodyPr/>
          <a:lstStyle/>
          <a:p>
            <a:r>
              <a:rPr lang="en-IN" dirty="0" smtClean="0"/>
              <a:t>Questions</a:t>
            </a:r>
            <a:endParaRPr lang="en-IN" dirty="0"/>
          </a:p>
        </p:txBody>
      </p:sp>
      <p:sp>
        <p:nvSpPr>
          <p:cNvPr id="3" name="Content Placeholder 2"/>
          <p:cNvSpPr>
            <a:spLocks noGrp="1"/>
          </p:cNvSpPr>
          <p:nvPr>
            <p:ph idx="1"/>
          </p:nvPr>
        </p:nvSpPr>
        <p:spPr>
          <a:xfrm>
            <a:off x="457200" y="908720"/>
            <a:ext cx="7620000" cy="5492080"/>
          </a:xfrm>
        </p:spPr>
        <p:txBody>
          <a:bodyPr>
            <a:normAutofit fontScale="92500" lnSpcReduction="20000"/>
          </a:bodyPr>
          <a:lstStyle/>
          <a:p>
            <a:r>
              <a:rPr lang="en-US" dirty="0"/>
              <a:t>Describe the key features of Google Apps </a:t>
            </a:r>
            <a:r>
              <a:rPr lang="en-US" dirty="0" smtClean="0"/>
              <a:t>.</a:t>
            </a:r>
          </a:p>
          <a:p>
            <a:r>
              <a:rPr lang="en-US" dirty="0"/>
              <a:t>What are Dropbox and iCloud? Which kinds of problems do they solve by using cloud technologies </a:t>
            </a:r>
            <a:r>
              <a:rPr lang="en-US" dirty="0" smtClean="0"/>
              <a:t>.</a:t>
            </a:r>
          </a:p>
          <a:p>
            <a:r>
              <a:rPr lang="en-US" dirty="0"/>
              <a:t>Describe some examples of CRM and ERP implementations based on cloud computing technologies </a:t>
            </a:r>
            <a:r>
              <a:rPr lang="en-US" dirty="0" smtClean="0"/>
              <a:t>.</a:t>
            </a:r>
          </a:p>
          <a:p>
            <a:r>
              <a:rPr lang="en-US" dirty="0"/>
              <a:t>What are the types of applications that can benefit from cloud computing? </a:t>
            </a:r>
            <a:endParaRPr lang="en-US" dirty="0" smtClean="0"/>
          </a:p>
          <a:p>
            <a:r>
              <a:rPr lang="en-US" dirty="0"/>
              <a:t>What are the advantages cloud computing brings to the field of geoscience? Explain with an example </a:t>
            </a:r>
            <a:r>
              <a:rPr lang="en-US" dirty="0" smtClean="0"/>
              <a:t>.</a:t>
            </a:r>
          </a:p>
          <a:p>
            <a:r>
              <a:rPr lang="en-US" dirty="0"/>
              <a:t>What is the most important advantage of cloud technologies for social networking applications? </a:t>
            </a:r>
            <a:endParaRPr lang="en-US" dirty="0" smtClean="0"/>
          </a:p>
          <a:p>
            <a:r>
              <a:rPr lang="en-US" dirty="0"/>
              <a:t>Provide some examples of media applications that use cloud technologies. </a:t>
            </a:r>
            <a:endParaRPr lang="en-US" dirty="0" smtClean="0"/>
          </a:p>
          <a:p>
            <a:r>
              <a:rPr lang="en-US" dirty="0"/>
              <a:t>Describe an application of cloud technologies for online gaming. </a:t>
            </a:r>
            <a:endParaRPr lang="en-US" dirty="0" smtClean="0"/>
          </a:p>
          <a:p>
            <a:r>
              <a:rPr lang="en-US" dirty="0"/>
              <a:t>Describe an application of cloud computing technology in the field of biology. </a:t>
            </a:r>
            <a:endParaRPr lang="en-US" dirty="0" smtClean="0"/>
          </a:p>
          <a:p>
            <a:r>
              <a:rPr lang="en-US" dirty="0"/>
              <a:t>Describe how cloud computing technology can be applied to support remote ECG monitoring. </a:t>
            </a:r>
            <a:endParaRPr lang="en-IN" dirty="0"/>
          </a:p>
        </p:txBody>
      </p:sp>
    </p:spTree>
    <p:extLst>
      <p:ext uri="{BB962C8B-B14F-4D97-AF65-F5344CB8AC3E}">
        <p14:creationId xmlns:p14="http://schemas.microsoft.com/office/powerpoint/2010/main" val="7433724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Healthcare: ECG analysis in Cloud</a:t>
            </a:r>
            <a:endParaRPr lang="en-IN" sz="4400" dirty="0"/>
          </a:p>
        </p:txBody>
      </p:sp>
      <p:sp>
        <p:nvSpPr>
          <p:cNvPr id="3" name="Content Placeholder 2"/>
          <p:cNvSpPr>
            <a:spLocks noGrp="1"/>
          </p:cNvSpPr>
          <p:nvPr>
            <p:ph idx="1"/>
          </p:nvPr>
        </p:nvSpPr>
        <p:spPr/>
        <p:txBody>
          <a:bodyPr/>
          <a:lstStyle/>
          <a:p>
            <a:pPr algn="just">
              <a:lnSpc>
                <a:spcPct val="150000"/>
              </a:lnSpc>
              <a:spcBef>
                <a:spcPts val="0"/>
              </a:spcBef>
            </a:pPr>
            <a:r>
              <a:rPr lang="en-US" dirty="0" smtClean="0"/>
              <a:t>The </a:t>
            </a:r>
            <a:r>
              <a:rPr lang="en-US" dirty="0"/>
              <a:t>analysis of the shape of the ECG waveform is used to </a:t>
            </a:r>
            <a:r>
              <a:rPr lang="en-US" b="1" dirty="0"/>
              <a:t>identify arrhythmias and is the most common way to detect heart disease</a:t>
            </a:r>
            <a:r>
              <a:rPr lang="en-US" b="1" dirty="0" smtClean="0"/>
              <a:t>.</a:t>
            </a:r>
          </a:p>
          <a:p>
            <a:pPr algn="just">
              <a:lnSpc>
                <a:spcPct val="150000"/>
              </a:lnSpc>
              <a:spcBef>
                <a:spcPts val="0"/>
              </a:spcBef>
            </a:pPr>
            <a:endParaRPr lang="en-US" dirty="0"/>
          </a:p>
          <a:p>
            <a:pPr algn="just">
              <a:lnSpc>
                <a:spcPct val="150000"/>
              </a:lnSpc>
              <a:spcBef>
                <a:spcPts val="0"/>
              </a:spcBef>
            </a:pPr>
            <a:r>
              <a:rPr lang="en-US" dirty="0"/>
              <a:t>With </a:t>
            </a:r>
            <a:r>
              <a:rPr lang="en-US" b="1" dirty="0"/>
              <a:t>ECG</a:t>
            </a:r>
            <a:r>
              <a:rPr lang="en-US" dirty="0"/>
              <a:t> data collection and tracking, it's possible to test for </a:t>
            </a:r>
            <a:r>
              <a:rPr lang="en-US" b="1" dirty="0"/>
              <a:t>chest pain, low-grade heart rhythm disturbances, arrhythmias, and more. </a:t>
            </a:r>
          </a:p>
          <a:p>
            <a:pPr algn="just">
              <a:lnSpc>
                <a:spcPct val="150000"/>
              </a:lnSpc>
              <a:spcBef>
                <a:spcPts val="0"/>
              </a:spcBef>
            </a:pPr>
            <a:endParaRPr lang="en-IN" dirty="0"/>
          </a:p>
        </p:txBody>
      </p:sp>
    </p:spTree>
    <p:extLst>
      <p:ext uri="{BB962C8B-B14F-4D97-AF65-F5344CB8AC3E}">
        <p14:creationId xmlns:p14="http://schemas.microsoft.com/office/powerpoint/2010/main" val="315656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Healthcare: ECG analysis in Cloud</a:t>
            </a:r>
            <a:endParaRPr lang="en-IN" sz="4000" dirty="0"/>
          </a:p>
        </p:txBody>
      </p:sp>
      <p:sp>
        <p:nvSpPr>
          <p:cNvPr id="3" name="Content Placeholder 2"/>
          <p:cNvSpPr>
            <a:spLocks noGrp="1"/>
          </p:cNvSpPr>
          <p:nvPr>
            <p:ph idx="1"/>
          </p:nvPr>
        </p:nvSpPr>
        <p:spPr/>
        <p:txBody>
          <a:bodyPr/>
          <a:lstStyle/>
          <a:p>
            <a:endParaRPr lang="en-US" dirty="0"/>
          </a:p>
          <a:p>
            <a:pPr>
              <a:lnSpc>
                <a:spcPct val="150000"/>
              </a:lnSpc>
            </a:pPr>
            <a:r>
              <a:rPr lang="en-US" dirty="0"/>
              <a:t>Cloud computing technologies allow </a:t>
            </a:r>
            <a:r>
              <a:rPr lang="en-US" b="1" dirty="0">
                <a:solidFill>
                  <a:srgbClr val="FF0000"/>
                </a:solidFill>
              </a:rPr>
              <a:t>the remote monitoring of a patient’s heartbeat data, data analysis in minimal time, and the notification </a:t>
            </a:r>
            <a:r>
              <a:rPr lang="en-US" b="1" dirty="0" smtClean="0">
                <a:solidFill>
                  <a:srgbClr val="FF0000"/>
                </a:solidFill>
              </a:rPr>
              <a:t>to the first-aid </a:t>
            </a:r>
            <a:r>
              <a:rPr lang="en-US" b="1" dirty="0">
                <a:solidFill>
                  <a:srgbClr val="FF0000"/>
                </a:solidFill>
              </a:rPr>
              <a:t>personnel and doctors </a:t>
            </a:r>
            <a:r>
              <a:rPr lang="en-US" dirty="0" smtClean="0"/>
              <a:t>if the data </a:t>
            </a:r>
            <a:r>
              <a:rPr lang="en-US" dirty="0"/>
              <a:t>reveal potentially dangerous conditions. </a:t>
            </a:r>
            <a:endParaRPr lang="en-US" dirty="0" smtClean="0"/>
          </a:p>
          <a:p>
            <a:pPr>
              <a:lnSpc>
                <a:spcPct val="150000"/>
              </a:lnSpc>
            </a:pPr>
            <a:r>
              <a:rPr lang="en-US" dirty="0" smtClean="0"/>
              <a:t>This </a:t>
            </a:r>
            <a:r>
              <a:rPr lang="en-US" dirty="0"/>
              <a:t>way a patient at risk can be </a:t>
            </a:r>
            <a:r>
              <a:rPr lang="en-US" b="1" dirty="0">
                <a:solidFill>
                  <a:srgbClr val="FF0000"/>
                </a:solidFill>
              </a:rPr>
              <a:t>constantly monitored without going to a hospital</a:t>
            </a:r>
            <a:r>
              <a:rPr lang="en-US" b="1" dirty="0"/>
              <a:t> </a:t>
            </a:r>
            <a:r>
              <a:rPr lang="en-US" dirty="0"/>
              <a:t>for ECG analysis. At the same time, doctors and first-aid </a:t>
            </a:r>
            <a:r>
              <a:rPr lang="en-US" dirty="0" smtClean="0"/>
              <a:t>personnel </a:t>
            </a:r>
            <a:r>
              <a:rPr lang="en-US" dirty="0"/>
              <a:t>can instantly </a:t>
            </a:r>
            <a:r>
              <a:rPr lang="en-US" dirty="0" smtClean="0"/>
              <a:t>be </a:t>
            </a:r>
            <a:r>
              <a:rPr lang="en-US" b="1" dirty="0">
                <a:solidFill>
                  <a:srgbClr val="FF0000"/>
                </a:solidFill>
              </a:rPr>
              <a:t>notified of cases that require their attention</a:t>
            </a:r>
            <a:endParaRPr lang="en-IN" b="1" dirty="0">
              <a:solidFill>
                <a:srgbClr val="FF0000"/>
              </a:solidFill>
            </a:endParaRPr>
          </a:p>
        </p:txBody>
      </p:sp>
    </p:spTree>
    <p:extLst>
      <p:ext uri="{BB962C8B-B14F-4D97-AF65-F5344CB8AC3E}">
        <p14:creationId xmlns:p14="http://schemas.microsoft.com/office/powerpoint/2010/main" val="42797052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216" y="116632"/>
            <a:ext cx="7620000" cy="397297"/>
          </a:xfrm>
        </p:spPr>
        <p:txBody>
          <a:bodyPr/>
          <a:lstStyle/>
          <a:p>
            <a:r>
              <a:rPr lang="en-US" sz="4000" dirty="0"/>
              <a:t>Healthcare: ECG analysis in Cloud</a:t>
            </a:r>
            <a:endParaRPr lang="en-IN" sz="4000" dirty="0"/>
          </a:p>
        </p:txBody>
      </p:sp>
      <p:sp>
        <p:nvSpPr>
          <p:cNvPr id="3" name="Content Placeholder 2"/>
          <p:cNvSpPr>
            <a:spLocks noGrp="1"/>
          </p:cNvSpPr>
          <p:nvPr>
            <p:ph idx="1"/>
          </p:nvPr>
        </p:nvSpPr>
        <p:spPr/>
        <p:txBody>
          <a:bodyPr/>
          <a:lstStyle/>
          <a:p>
            <a:endParaRPr lang="en-IN" dirty="0"/>
          </a:p>
        </p:txBody>
      </p:sp>
      <p:pic>
        <p:nvPicPr>
          <p:cNvPr id="30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1935"/>
            <a:ext cx="8460432" cy="6206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8178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Healthcare: ECG analysis in Cloud</a:t>
            </a:r>
            <a:endParaRPr lang="en-IN" sz="4000" dirty="0"/>
          </a:p>
        </p:txBody>
      </p:sp>
      <p:sp>
        <p:nvSpPr>
          <p:cNvPr id="3" name="Content Placeholder 2"/>
          <p:cNvSpPr>
            <a:spLocks noGrp="1"/>
          </p:cNvSpPr>
          <p:nvPr>
            <p:ph idx="1"/>
          </p:nvPr>
        </p:nvSpPr>
        <p:spPr>
          <a:xfrm>
            <a:off x="-36512" y="1600200"/>
            <a:ext cx="4104456" cy="4800600"/>
          </a:xfrm>
        </p:spPr>
        <p:txBody>
          <a:bodyPr>
            <a:normAutofit/>
          </a:bodyPr>
          <a:lstStyle/>
          <a:p>
            <a:pPr algn="just"/>
            <a:r>
              <a:rPr lang="en-US" dirty="0" smtClean="0"/>
              <a:t>Wearable </a:t>
            </a:r>
            <a:r>
              <a:rPr lang="en-US" dirty="0"/>
              <a:t>computing devices equipped with ECG sensors constantly monitor the patient’s heartbeat. </a:t>
            </a:r>
            <a:endParaRPr lang="en-US" dirty="0" smtClean="0"/>
          </a:p>
          <a:p>
            <a:pPr algn="just"/>
            <a:r>
              <a:rPr lang="en-US" dirty="0" smtClean="0"/>
              <a:t>Such </a:t>
            </a:r>
            <a:r>
              <a:rPr lang="en-US" dirty="0"/>
              <a:t>information is transmitted to the patient’s mobile device, which will </a:t>
            </a:r>
            <a:r>
              <a:rPr lang="en-US" dirty="0" smtClean="0"/>
              <a:t>eventually </a:t>
            </a:r>
            <a:r>
              <a:rPr lang="en-US" dirty="0"/>
              <a:t>forward it to the cloud-hosted Web service for </a:t>
            </a:r>
            <a:r>
              <a:rPr lang="en-US" dirty="0" smtClean="0"/>
              <a:t>analysis.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82"/>
          <a:stretch/>
        </p:blipFill>
        <p:spPr bwMode="auto">
          <a:xfrm>
            <a:off x="4139952" y="1340768"/>
            <a:ext cx="4320480" cy="510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34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Healthcare: ECG analysis in Cloud</a:t>
            </a:r>
            <a:endParaRPr lang="en-IN" sz="4000" dirty="0"/>
          </a:p>
        </p:txBody>
      </p:sp>
      <p:sp>
        <p:nvSpPr>
          <p:cNvPr id="3" name="Content Placeholder 2"/>
          <p:cNvSpPr>
            <a:spLocks noGrp="1"/>
          </p:cNvSpPr>
          <p:nvPr>
            <p:ph idx="1"/>
          </p:nvPr>
        </p:nvSpPr>
        <p:spPr>
          <a:xfrm>
            <a:off x="-36512" y="1600200"/>
            <a:ext cx="4104456" cy="4800600"/>
          </a:xfrm>
        </p:spPr>
        <p:txBody>
          <a:bodyPr>
            <a:normAutofit/>
          </a:bodyPr>
          <a:lstStyle/>
          <a:p>
            <a:pPr algn="just"/>
            <a:r>
              <a:rPr lang="en-US" dirty="0" smtClean="0"/>
              <a:t>The Web service forms the front-end of a platform that is entirely hosted in the cloud and that leverages the three layers of the cloud computing stack: </a:t>
            </a:r>
            <a:r>
              <a:rPr lang="en-US" dirty="0" err="1" smtClean="0"/>
              <a:t>SaaS</a:t>
            </a:r>
            <a:r>
              <a:rPr lang="en-US" dirty="0" smtClean="0"/>
              <a:t>, </a:t>
            </a:r>
            <a:r>
              <a:rPr lang="en-US" dirty="0" err="1" smtClean="0"/>
              <a:t>PaaS</a:t>
            </a:r>
            <a:r>
              <a:rPr lang="en-US" dirty="0" smtClean="0"/>
              <a:t>, and </a:t>
            </a:r>
            <a:r>
              <a:rPr lang="en-US" dirty="0" err="1" smtClean="0"/>
              <a:t>IaaS</a:t>
            </a:r>
            <a:r>
              <a:rPr lang="en-US" dirty="0" smtClean="0"/>
              <a:t>.</a:t>
            </a:r>
          </a:p>
          <a:p>
            <a:pPr algn="just"/>
            <a:r>
              <a:rPr lang="en-US" dirty="0" smtClean="0"/>
              <a:t>The Web service constitute the </a:t>
            </a:r>
            <a:r>
              <a:rPr lang="en-US" dirty="0" err="1" smtClean="0"/>
              <a:t>SaaS</a:t>
            </a:r>
            <a:r>
              <a:rPr lang="en-US" dirty="0" smtClean="0"/>
              <a:t> application that will store ECG data in the Amazon S3 service and issue a processing request to the scalable cloud plat- form. </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82"/>
          <a:stretch/>
        </p:blipFill>
        <p:spPr bwMode="auto">
          <a:xfrm>
            <a:off x="4211960" y="1340768"/>
            <a:ext cx="4248472" cy="510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24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Healthcare: ECG analysis in Cloud</a:t>
            </a:r>
            <a:endParaRPr lang="en-IN" sz="4000" dirty="0"/>
          </a:p>
        </p:txBody>
      </p:sp>
      <p:sp>
        <p:nvSpPr>
          <p:cNvPr id="3" name="Content Placeholder 2"/>
          <p:cNvSpPr>
            <a:spLocks noGrp="1"/>
          </p:cNvSpPr>
          <p:nvPr>
            <p:ph idx="1"/>
          </p:nvPr>
        </p:nvSpPr>
        <p:spPr>
          <a:xfrm>
            <a:off x="-36512" y="1600200"/>
            <a:ext cx="4104456" cy="4800600"/>
          </a:xfrm>
        </p:spPr>
        <p:txBody>
          <a:bodyPr>
            <a:normAutofit/>
          </a:bodyPr>
          <a:lstStyle/>
          <a:p>
            <a:pPr algn="just"/>
            <a:r>
              <a:rPr lang="en-US" dirty="0"/>
              <a:t>The runtime platform is composed of a dynamically sizable number of instances running the workflow engine and Aneka. </a:t>
            </a:r>
            <a:endParaRPr lang="en-US" dirty="0" smtClean="0"/>
          </a:p>
          <a:p>
            <a:pPr algn="just"/>
            <a:r>
              <a:rPr lang="en-US" dirty="0" smtClean="0"/>
              <a:t>Aneka </a:t>
            </a:r>
            <a:r>
              <a:rPr lang="en-US" dirty="0"/>
              <a:t>controls the number of EC2 instances used to execute the single tasks defined by the workflow engine for a single ECG </a:t>
            </a:r>
            <a:r>
              <a:rPr lang="en-US" dirty="0" smtClean="0"/>
              <a:t>processing </a:t>
            </a:r>
            <a:r>
              <a:rPr lang="en-US" dirty="0"/>
              <a:t>job.</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82"/>
          <a:stretch/>
        </p:blipFill>
        <p:spPr bwMode="auto">
          <a:xfrm>
            <a:off x="4211960" y="1340768"/>
            <a:ext cx="4248472" cy="510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53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Healthcare: ECG analysis in Cloud</a:t>
            </a:r>
            <a:endParaRPr lang="en-IN" sz="4000" dirty="0"/>
          </a:p>
        </p:txBody>
      </p:sp>
      <p:sp>
        <p:nvSpPr>
          <p:cNvPr id="3" name="Content Placeholder 2"/>
          <p:cNvSpPr>
            <a:spLocks noGrp="1"/>
          </p:cNvSpPr>
          <p:nvPr>
            <p:ph idx="1"/>
          </p:nvPr>
        </p:nvSpPr>
        <p:spPr>
          <a:xfrm>
            <a:off x="-36512" y="1600200"/>
            <a:ext cx="4104456" cy="4800600"/>
          </a:xfrm>
        </p:spPr>
        <p:txBody>
          <a:bodyPr>
            <a:normAutofit/>
          </a:bodyPr>
          <a:lstStyle/>
          <a:p>
            <a:pPr algn="just"/>
            <a:r>
              <a:rPr lang="en-US" dirty="0"/>
              <a:t>Each of these jobs consists of a set of operations involving the </a:t>
            </a:r>
            <a:r>
              <a:rPr lang="en-US" b="1" dirty="0"/>
              <a:t>extraction of the waveform from the heartbeat data and the comparison of the waveform with a reference waveform </a:t>
            </a:r>
            <a:r>
              <a:rPr lang="en-US" dirty="0"/>
              <a:t>to detect anomalies. </a:t>
            </a:r>
            <a:endParaRPr lang="en-US" dirty="0" smtClean="0"/>
          </a:p>
          <a:p>
            <a:pPr algn="just"/>
            <a:r>
              <a:rPr lang="en-US" b="1" dirty="0" smtClean="0"/>
              <a:t>If </a:t>
            </a:r>
            <a:r>
              <a:rPr lang="en-US" b="1" dirty="0"/>
              <a:t>anomalies are found, doctors and first-aid personnel can be notified to act on a specific patient.</a:t>
            </a:r>
            <a:endParaRPr lang="en-IN" b="1"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82"/>
          <a:stretch/>
        </p:blipFill>
        <p:spPr bwMode="auto">
          <a:xfrm>
            <a:off x="4211960" y="1340768"/>
            <a:ext cx="4248472" cy="510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27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Advantages</a:t>
            </a:r>
            <a:endParaRPr lang="en-IN" dirty="0"/>
          </a:p>
        </p:txBody>
      </p:sp>
      <p:sp>
        <p:nvSpPr>
          <p:cNvPr id="3" name="Content Placeholder 2"/>
          <p:cNvSpPr>
            <a:spLocks noGrp="1"/>
          </p:cNvSpPr>
          <p:nvPr>
            <p:ph idx="1"/>
          </p:nvPr>
        </p:nvSpPr>
        <p:spPr>
          <a:xfrm>
            <a:off x="457200" y="1196752"/>
            <a:ext cx="7620000" cy="5204048"/>
          </a:xfrm>
        </p:spPr>
        <p:txBody>
          <a:bodyPr/>
          <a:lstStyle/>
          <a:p>
            <a:pPr algn="just"/>
            <a:r>
              <a:rPr lang="en-US" dirty="0" smtClean="0"/>
              <a:t>As </a:t>
            </a:r>
            <a:r>
              <a:rPr lang="en-US" dirty="0"/>
              <a:t>a consequence, the doctor doesn't need to put a huge effort into computing, since there is a lot of software on which to run.</a:t>
            </a:r>
          </a:p>
          <a:p>
            <a:pPr algn="just"/>
            <a:r>
              <a:rPr lang="en-US" dirty="0" smtClean="0"/>
              <a:t>The </a:t>
            </a:r>
            <a:r>
              <a:rPr lang="en-US" dirty="0"/>
              <a:t>doctor's office would not need to invest in a broad computer system.</a:t>
            </a:r>
          </a:p>
          <a:p>
            <a:pPr algn="just"/>
            <a:endParaRPr lang="en-IN" dirty="0"/>
          </a:p>
        </p:txBody>
      </p:sp>
    </p:spTree>
    <p:extLst>
      <p:ext uri="{BB962C8B-B14F-4D97-AF65-F5344CB8AC3E}">
        <p14:creationId xmlns:p14="http://schemas.microsoft.com/office/powerpoint/2010/main" val="154508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924944"/>
            <a:ext cx="7620000" cy="1143000"/>
          </a:xfrm>
        </p:spPr>
        <p:txBody>
          <a:bodyPr/>
          <a:lstStyle/>
          <a:p>
            <a:r>
              <a:rPr lang="en-IN" b="1" dirty="0"/>
              <a:t>Scientific Applications</a:t>
            </a:r>
            <a:endParaRPr lang="en-IN" dirty="0"/>
          </a:p>
        </p:txBody>
      </p:sp>
    </p:spTree>
    <p:extLst>
      <p:ext uri="{BB962C8B-B14F-4D97-AF65-F5344CB8AC3E}">
        <p14:creationId xmlns:p14="http://schemas.microsoft.com/office/powerpoint/2010/main" val="13455613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Advantages</a:t>
            </a:r>
            <a:endParaRPr lang="en-IN" dirty="0"/>
          </a:p>
        </p:txBody>
      </p:sp>
      <p:sp>
        <p:nvSpPr>
          <p:cNvPr id="3" name="Content Placeholder 2"/>
          <p:cNvSpPr>
            <a:spLocks noGrp="1"/>
          </p:cNvSpPr>
          <p:nvPr>
            <p:ph idx="1"/>
          </p:nvPr>
        </p:nvSpPr>
        <p:spPr>
          <a:xfrm>
            <a:off x="457200" y="1196752"/>
            <a:ext cx="7620000" cy="5204048"/>
          </a:xfrm>
        </p:spPr>
        <p:txBody>
          <a:bodyPr/>
          <a:lstStyle/>
          <a:p>
            <a:pPr algn="just"/>
            <a:r>
              <a:rPr lang="en-US" dirty="0"/>
              <a:t>The first advantage is the </a:t>
            </a:r>
            <a:r>
              <a:rPr lang="en-US" b="1" dirty="0"/>
              <a:t>elasticity of the cloud infrastructure that can grow and shrink according to the requests served. As a result, doctors and hospitals do not have to invest in large computing </a:t>
            </a:r>
            <a:r>
              <a:rPr lang="en-US" b="1" dirty="0" smtClean="0"/>
              <a:t>infrastructures, </a:t>
            </a:r>
            <a:r>
              <a:rPr lang="en-US" b="1" dirty="0"/>
              <a:t>thus making more effective use of budgets</a:t>
            </a:r>
            <a:r>
              <a:rPr lang="en-US" b="1" dirty="0" smtClean="0"/>
              <a:t>.</a:t>
            </a:r>
          </a:p>
          <a:p>
            <a:pPr algn="just"/>
            <a:r>
              <a:rPr lang="en-US" dirty="0"/>
              <a:t>The second advantage is ubiquity. </a:t>
            </a:r>
            <a:r>
              <a:rPr lang="en-US" b="1" dirty="0"/>
              <a:t>Cloud computing technologies have now become easily accessible </a:t>
            </a:r>
            <a:r>
              <a:rPr lang="en-US" b="1" dirty="0" smtClean="0"/>
              <a:t>from anywhere </a:t>
            </a:r>
            <a:r>
              <a:rPr lang="en-US" b="1" dirty="0"/>
              <a:t>with minimum or no downtime</a:t>
            </a:r>
            <a:r>
              <a:rPr lang="en-US" dirty="0"/>
              <a:t>. Computing systems hosted in the cloud are </a:t>
            </a:r>
            <a:r>
              <a:rPr lang="en-US" b="1" dirty="0" smtClean="0"/>
              <a:t>accessible </a:t>
            </a:r>
            <a:r>
              <a:rPr lang="en-US" b="1" dirty="0"/>
              <a:t>from any Internet device through simple interfaces </a:t>
            </a:r>
            <a:r>
              <a:rPr lang="en-US" dirty="0"/>
              <a:t>(such as SOAP and REST-based Web </a:t>
            </a:r>
            <a:r>
              <a:rPr lang="en-US" dirty="0" smtClean="0"/>
              <a:t>services</a:t>
            </a:r>
            <a:r>
              <a:rPr lang="en-US" dirty="0"/>
              <a:t>). </a:t>
            </a:r>
            <a:endParaRPr lang="en-IN" b="1" dirty="0"/>
          </a:p>
        </p:txBody>
      </p:sp>
    </p:spTree>
    <p:extLst>
      <p:ext uri="{BB962C8B-B14F-4D97-AF65-F5344CB8AC3E}">
        <p14:creationId xmlns:p14="http://schemas.microsoft.com/office/powerpoint/2010/main" val="229988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lvl="0" indent="-228600">
              <a:spcBef>
                <a:spcPct val="20000"/>
              </a:spcBef>
            </a:pPr>
            <a:r>
              <a:rPr lang="en-IN" sz="3200" dirty="0"/>
              <a:t>Biology</a:t>
            </a:r>
            <a:r>
              <a:rPr lang="en-IN" sz="3200" dirty="0" smtClean="0"/>
              <a:t>: Protein </a:t>
            </a:r>
            <a:r>
              <a:rPr lang="en-IN" sz="3200" dirty="0"/>
              <a:t>structure prediction</a:t>
            </a:r>
            <a:r>
              <a:rPr lang="en-IN" sz="2000" b="1" spc="0" dirty="0">
                <a:solidFill>
                  <a:prstClr val="black"/>
                </a:solidFill>
                <a:latin typeface="Calibri"/>
                <a:ea typeface="+mn-ea"/>
                <a:cs typeface="+mn-cs"/>
              </a:rPr>
              <a:t/>
            </a:r>
            <a:br>
              <a:rPr lang="en-IN" sz="2000" b="1" spc="0" dirty="0">
                <a:solidFill>
                  <a:prstClr val="black"/>
                </a:solidFill>
                <a:latin typeface="Calibri"/>
                <a:ea typeface="+mn-ea"/>
                <a:cs typeface="+mn-cs"/>
              </a:rPr>
            </a:br>
            <a:r>
              <a:rPr lang="en-IN" sz="1800" spc="0" dirty="0">
                <a:solidFill>
                  <a:prstClr val="black"/>
                </a:solidFill>
                <a:latin typeface="Calibri"/>
                <a:ea typeface="+mn-ea"/>
                <a:cs typeface="+mn-cs"/>
              </a:rPr>
              <a:t/>
            </a:r>
            <a:br>
              <a:rPr lang="en-IN" sz="1800" spc="0" dirty="0">
                <a:solidFill>
                  <a:prstClr val="black"/>
                </a:solidFill>
                <a:latin typeface="Calibri"/>
                <a:ea typeface="+mn-ea"/>
                <a:cs typeface="+mn-cs"/>
              </a:rPr>
            </a:br>
            <a:endParaRPr lang="en-IN" sz="2400" dirty="0"/>
          </a:p>
        </p:txBody>
      </p:sp>
      <p:sp>
        <p:nvSpPr>
          <p:cNvPr id="3" name="Content Placeholder 2"/>
          <p:cNvSpPr>
            <a:spLocks noGrp="1"/>
          </p:cNvSpPr>
          <p:nvPr>
            <p:ph idx="1"/>
          </p:nvPr>
        </p:nvSpPr>
        <p:spPr>
          <a:xfrm>
            <a:off x="457200" y="980728"/>
            <a:ext cx="7620000" cy="5420072"/>
          </a:xfrm>
        </p:spPr>
        <p:txBody>
          <a:bodyPr>
            <a:normAutofit/>
          </a:bodyPr>
          <a:lstStyle/>
          <a:p>
            <a:pPr marL="114300" indent="0" algn="just" fontAlgn="base">
              <a:lnSpc>
                <a:spcPct val="150000"/>
              </a:lnSpc>
              <a:spcBef>
                <a:spcPts val="0"/>
              </a:spcBef>
              <a:buNone/>
            </a:pPr>
            <a:r>
              <a:rPr lang="en-US" b="1" dirty="0"/>
              <a:t>What is Protein ?</a:t>
            </a:r>
          </a:p>
          <a:p>
            <a:pPr algn="just" fontAlgn="base">
              <a:lnSpc>
                <a:spcPct val="150000"/>
              </a:lnSpc>
              <a:spcBef>
                <a:spcPts val="0"/>
              </a:spcBef>
            </a:pPr>
            <a:r>
              <a:rPr lang="en-US" dirty="0"/>
              <a:t>Proteins are large molecules consisting of amino acids which </a:t>
            </a:r>
            <a:r>
              <a:rPr lang="en-US" b="1" dirty="0" smtClean="0"/>
              <a:t>the </a:t>
            </a:r>
            <a:r>
              <a:rPr lang="en-US" b="1" dirty="0"/>
              <a:t>cells in our bodies need to function properly.</a:t>
            </a:r>
          </a:p>
          <a:p>
            <a:pPr algn="just" fontAlgn="base">
              <a:lnSpc>
                <a:spcPct val="150000"/>
              </a:lnSpc>
              <a:spcBef>
                <a:spcPts val="0"/>
              </a:spcBef>
            </a:pPr>
            <a:r>
              <a:rPr lang="en-US" dirty="0"/>
              <a:t>Our body structures, functions, the regulation of the body’s cells, tissues and organs cannot exist without proteins.</a:t>
            </a:r>
          </a:p>
          <a:p>
            <a:pPr algn="just" fontAlgn="base">
              <a:lnSpc>
                <a:spcPct val="150000"/>
              </a:lnSpc>
              <a:spcBef>
                <a:spcPts val="0"/>
              </a:spcBef>
            </a:pPr>
            <a:r>
              <a:rPr lang="en-US" b="1" dirty="0"/>
              <a:t>Protein is found throughout the body—in muscle, bone, skin, hair, and virtually every other body part or tissue. </a:t>
            </a:r>
            <a:endParaRPr lang="en-US" b="1" dirty="0" smtClean="0"/>
          </a:p>
          <a:p>
            <a:pPr algn="just" fontAlgn="base">
              <a:lnSpc>
                <a:spcPct val="150000"/>
              </a:lnSpc>
              <a:spcBef>
                <a:spcPts val="0"/>
              </a:spcBef>
            </a:pPr>
            <a:r>
              <a:rPr lang="en-US" dirty="0" smtClean="0"/>
              <a:t>Protein </a:t>
            </a:r>
            <a:r>
              <a:rPr lang="en-US" dirty="0"/>
              <a:t>accounts for 20% of total body Weight.</a:t>
            </a:r>
          </a:p>
          <a:p>
            <a:pPr algn="just">
              <a:lnSpc>
                <a:spcPct val="150000"/>
              </a:lnSpc>
              <a:spcBef>
                <a:spcPts val="0"/>
              </a:spcBef>
            </a:pPr>
            <a:endParaRPr lang="en-IN" dirty="0"/>
          </a:p>
        </p:txBody>
      </p:sp>
    </p:spTree>
    <p:extLst>
      <p:ext uri="{BB962C8B-B14F-4D97-AF65-F5344CB8AC3E}">
        <p14:creationId xmlns:p14="http://schemas.microsoft.com/office/powerpoint/2010/main" val="346406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lvl="0" indent="-228600">
              <a:spcBef>
                <a:spcPct val="20000"/>
              </a:spcBef>
            </a:pPr>
            <a:r>
              <a:rPr lang="en-IN" sz="3200" dirty="0"/>
              <a:t>Biology</a:t>
            </a:r>
            <a:r>
              <a:rPr lang="en-IN" sz="3200" dirty="0" smtClean="0"/>
              <a:t>: Protein </a:t>
            </a:r>
            <a:r>
              <a:rPr lang="en-IN" sz="3200" dirty="0"/>
              <a:t>structure prediction</a:t>
            </a:r>
            <a:r>
              <a:rPr lang="en-IN" sz="2000" b="1" spc="0" dirty="0">
                <a:solidFill>
                  <a:prstClr val="black"/>
                </a:solidFill>
                <a:latin typeface="Calibri"/>
                <a:ea typeface="+mn-ea"/>
                <a:cs typeface="+mn-cs"/>
              </a:rPr>
              <a:t/>
            </a:r>
            <a:br>
              <a:rPr lang="en-IN" sz="2000" b="1" spc="0" dirty="0">
                <a:solidFill>
                  <a:prstClr val="black"/>
                </a:solidFill>
                <a:latin typeface="Calibri"/>
                <a:ea typeface="+mn-ea"/>
                <a:cs typeface="+mn-cs"/>
              </a:rPr>
            </a:br>
            <a:r>
              <a:rPr lang="en-IN" sz="1800" spc="0" dirty="0">
                <a:solidFill>
                  <a:prstClr val="black"/>
                </a:solidFill>
                <a:latin typeface="Calibri"/>
                <a:ea typeface="+mn-ea"/>
                <a:cs typeface="+mn-cs"/>
              </a:rPr>
              <a:t/>
            </a:r>
            <a:br>
              <a:rPr lang="en-IN" sz="1800" spc="0" dirty="0">
                <a:solidFill>
                  <a:prstClr val="black"/>
                </a:solidFill>
                <a:latin typeface="Calibri"/>
                <a:ea typeface="+mn-ea"/>
                <a:cs typeface="+mn-cs"/>
              </a:rPr>
            </a:br>
            <a:endParaRPr lang="en-IN" sz="2400" dirty="0"/>
          </a:p>
        </p:txBody>
      </p:sp>
      <p:sp>
        <p:nvSpPr>
          <p:cNvPr id="3" name="Content Placeholder 2"/>
          <p:cNvSpPr>
            <a:spLocks noGrp="1"/>
          </p:cNvSpPr>
          <p:nvPr>
            <p:ph idx="1"/>
          </p:nvPr>
        </p:nvSpPr>
        <p:spPr>
          <a:xfrm>
            <a:off x="457200" y="980728"/>
            <a:ext cx="7620000" cy="5420072"/>
          </a:xfrm>
        </p:spPr>
        <p:txBody>
          <a:bodyPr/>
          <a:lstStyle/>
          <a:p>
            <a:pPr marL="114300" indent="0" algn="just" fontAlgn="base">
              <a:lnSpc>
                <a:spcPct val="150000"/>
              </a:lnSpc>
              <a:spcBef>
                <a:spcPts val="0"/>
              </a:spcBef>
              <a:buNone/>
            </a:pPr>
            <a:r>
              <a:rPr lang="en-US" b="1" dirty="0"/>
              <a:t>What is Protein ?</a:t>
            </a:r>
          </a:p>
          <a:p>
            <a:pPr algn="just" fontAlgn="base">
              <a:lnSpc>
                <a:spcPct val="150000"/>
              </a:lnSpc>
              <a:spcBef>
                <a:spcPts val="0"/>
              </a:spcBef>
            </a:pPr>
            <a:r>
              <a:rPr lang="en-US" dirty="0"/>
              <a:t>Proteins are made up of hundreds or thousands of smaller units called </a:t>
            </a:r>
            <a:r>
              <a:rPr lang="en-US" b="1" dirty="0"/>
              <a:t>amino acids, which are attached to one another in long chains. </a:t>
            </a:r>
            <a:endParaRPr lang="en-US" b="1" dirty="0" smtClean="0"/>
          </a:p>
          <a:p>
            <a:pPr algn="just" fontAlgn="base">
              <a:lnSpc>
                <a:spcPct val="150000"/>
              </a:lnSpc>
              <a:spcBef>
                <a:spcPts val="0"/>
              </a:spcBef>
            </a:pPr>
            <a:r>
              <a:rPr lang="en-US" dirty="0" smtClean="0"/>
              <a:t>There </a:t>
            </a:r>
            <a:r>
              <a:rPr lang="en-US" dirty="0"/>
              <a:t>are </a:t>
            </a:r>
            <a:r>
              <a:rPr lang="en-US" b="1" dirty="0"/>
              <a:t>20 different types of amino acids that can be combined to make a protein. The sequence of amino acids determines each protein’s unique 3-dimensional structure and its specific function. </a:t>
            </a:r>
            <a:endParaRPr lang="en-IN" b="1" dirty="0"/>
          </a:p>
        </p:txBody>
      </p:sp>
    </p:spTree>
    <p:extLst>
      <p:ext uri="{BB962C8B-B14F-4D97-AF65-F5344CB8AC3E}">
        <p14:creationId xmlns:p14="http://schemas.microsoft.com/office/powerpoint/2010/main" val="45848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t>Biology: Protein structure </a:t>
            </a:r>
            <a:r>
              <a:rPr lang="en-IN" sz="3600" dirty="0" smtClean="0"/>
              <a:t>prediction</a:t>
            </a:r>
            <a:endParaRPr lang="en-IN" sz="3600" dirty="0"/>
          </a:p>
        </p:txBody>
      </p:sp>
      <p:sp>
        <p:nvSpPr>
          <p:cNvPr id="3" name="Content Placeholder 2"/>
          <p:cNvSpPr>
            <a:spLocks noGrp="1"/>
          </p:cNvSpPr>
          <p:nvPr>
            <p:ph idx="1"/>
          </p:nvPr>
        </p:nvSpPr>
        <p:spPr>
          <a:xfrm>
            <a:off x="457200" y="1268760"/>
            <a:ext cx="7620000" cy="5132040"/>
          </a:xfrm>
        </p:spPr>
        <p:txBody>
          <a:bodyPr>
            <a:normAutofit fontScale="92500"/>
          </a:bodyPr>
          <a:lstStyle/>
          <a:p>
            <a:pPr marL="114300" indent="0" algn="just" fontAlgn="base">
              <a:lnSpc>
                <a:spcPct val="150000"/>
              </a:lnSpc>
              <a:spcBef>
                <a:spcPts val="0"/>
              </a:spcBef>
              <a:buNone/>
            </a:pPr>
            <a:r>
              <a:rPr lang="en-US" b="1" dirty="0"/>
              <a:t>Why do we need Protein ?</a:t>
            </a:r>
          </a:p>
          <a:p>
            <a:pPr algn="just" fontAlgn="base">
              <a:lnSpc>
                <a:spcPct val="150000"/>
              </a:lnSpc>
              <a:spcBef>
                <a:spcPts val="0"/>
              </a:spcBef>
            </a:pPr>
            <a:r>
              <a:rPr lang="en-US" b="1" dirty="0"/>
              <a:t>Your hair, your nails, and the outer layers of your skin are made of the protein keratin. </a:t>
            </a:r>
            <a:endParaRPr lang="en-US" b="1" dirty="0" smtClean="0"/>
          </a:p>
          <a:p>
            <a:pPr algn="just" fontAlgn="base">
              <a:lnSpc>
                <a:spcPct val="150000"/>
              </a:lnSpc>
              <a:spcBef>
                <a:spcPts val="0"/>
              </a:spcBef>
            </a:pPr>
            <a:r>
              <a:rPr lang="en-US" dirty="0" smtClean="0"/>
              <a:t>Keratin </a:t>
            </a:r>
            <a:r>
              <a:rPr lang="en-US" dirty="0"/>
              <a:t>is a protein resistant to digestive enzymes. </a:t>
            </a:r>
            <a:endParaRPr lang="en-US" dirty="0" smtClean="0"/>
          </a:p>
          <a:p>
            <a:pPr algn="just" fontAlgn="base">
              <a:lnSpc>
                <a:spcPct val="150000"/>
              </a:lnSpc>
              <a:spcBef>
                <a:spcPts val="0"/>
              </a:spcBef>
            </a:pPr>
            <a:r>
              <a:rPr lang="en-US" dirty="0" smtClean="0"/>
              <a:t>So </a:t>
            </a:r>
            <a:r>
              <a:rPr lang="en-US" dirty="0"/>
              <a:t>if you bite your nails, you can’t digest them.</a:t>
            </a:r>
          </a:p>
          <a:p>
            <a:pPr algn="just" fontAlgn="base">
              <a:lnSpc>
                <a:spcPct val="150000"/>
              </a:lnSpc>
              <a:spcBef>
                <a:spcPts val="0"/>
              </a:spcBef>
            </a:pPr>
            <a:r>
              <a:rPr lang="en-US" dirty="0"/>
              <a:t>Bone has plenty of protein. </a:t>
            </a:r>
            <a:endParaRPr lang="en-US" dirty="0" smtClean="0"/>
          </a:p>
          <a:p>
            <a:pPr algn="just" fontAlgn="base">
              <a:lnSpc>
                <a:spcPct val="150000"/>
              </a:lnSpc>
              <a:spcBef>
                <a:spcPts val="0"/>
              </a:spcBef>
            </a:pPr>
            <a:r>
              <a:rPr lang="en-US" dirty="0" smtClean="0"/>
              <a:t>The </a:t>
            </a:r>
            <a:r>
              <a:rPr lang="en-US" dirty="0"/>
              <a:t>soft material inside the bone, also contains protein.</a:t>
            </a:r>
          </a:p>
          <a:p>
            <a:pPr algn="just" fontAlgn="base">
              <a:lnSpc>
                <a:spcPct val="150000"/>
              </a:lnSpc>
              <a:spcBef>
                <a:spcPts val="0"/>
              </a:spcBef>
            </a:pPr>
            <a:r>
              <a:rPr lang="en-US" b="1" dirty="0"/>
              <a:t>Red blood cells contain </a:t>
            </a:r>
            <a:r>
              <a:rPr lang="en-US" b="1" dirty="0" err="1" smtClean="0"/>
              <a:t>haemoglobin</a:t>
            </a:r>
            <a:r>
              <a:rPr lang="en-US" b="1" dirty="0"/>
              <a:t>, a protein compound that carries oxygen throughout the body.</a:t>
            </a:r>
          </a:p>
          <a:p>
            <a:pPr algn="just" fontAlgn="base">
              <a:lnSpc>
                <a:spcPct val="150000"/>
              </a:lnSpc>
              <a:spcBef>
                <a:spcPts val="0"/>
              </a:spcBef>
            </a:pPr>
            <a:r>
              <a:rPr lang="en-US" dirty="0"/>
              <a:t>Finally, proteins play </a:t>
            </a:r>
            <a:r>
              <a:rPr lang="en-US" b="1" dirty="0"/>
              <a:t>an important part in the creation of every new cell and every new individual.</a:t>
            </a:r>
          </a:p>
          <a:p>
            <a:pPr algn="just">
              <a:lnSpc>
                <a:spcPct val="150000"/>
              </a:lnSpc>
              <a:spcBef>
                <a:spcPts val="0"/>
              </a:spcBef>
            </a:pPr>
            <a:endParaRPr lang="en-IN" dirty="0"/>
          </a:p>
        </p:txBody>
      </p:sp>
    </p:spTree>
    <p:extLst>
      <p:ext uri="{BB962C8B-B14F-4D97-AF65-F5344CB8AC3E}">
        <p14:creationId xmlns:p14="http://schemas.microsoft.com/office/powerpoint/2010/main" val="329596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t>Biology: Protein structure </a:t>
            </a:r>
            <a:r>
              <a:rPr lang="en-IN" sz="3600" dirty="0" smtClean="0"/>
              <a:t>prediction</a:t>
            </a:r>
            <a:endParaRPr lang="en-IN" sz="3600" dirty="0"/>
          </a:p>
        </p:txBody>
      </p:sp>
      <p:sp>
        <p:nvSpPr>
          <p:cNvPr id="3" name="Content Placeholder 2"/>
          <p:cNvSpPr>
            <a:spLocks noGrp="1"/>
          </p:cNvSpPr>
          <p:nvPr>
            <p:ph idx="1"/>
          </p:nvPr>
        </p:nvSpPr>
        <p:spPr>
          <a:xfrm>
            <a:off x="457200" y="1268760"/>
            <a:ext cx="7620000" cy="5132040"/>
          </a:xfrm>
        </p:spPr>
        <p:txBody>
          <a:bodyPr>
            <a:normAutofit/>
          </a:bodyPr>
          <a:lstStyle/>
          <a:p>
            <a:pPr marL="114300" indent="0" algn="just" fontAlgn="base">
              <a:lnSpc>
                <a:spcPct val="150000"/>
              </a:lnSpc>
              <a:spcBef>
                <a:spcPts val="0"/>
              </a:spcBef>
              <a:buNone/>
            </a:pPr>
            <a:r>
              <a:rPr lang="en-US" b="1" dirty="0"/>
              <a:t>Why do we need Protein </a:t>
            </a:r>
            <a:r>
              <a:rPr lang="en-US" b="1" dirty="0" smtClean="0"/>
              <a:t>?</a:t>
            </a:r>
          </a:p>
          <a:p>
            <a:pPr algn="just" fontAlgn="base">
              <a:lnSpc>
                <a:spcPct val="150000"/>
              </a:lnSpc>
              <a:spcBef>
                <a:spcPts val="0"/>
              </a:spcBef>
            </a:pPr>
            <a:r>
              <a:rPr lang="en-US" dirty="0" err="1" smtClean="0"/>
              <a:t>Haemoglobin</a:t>
            </a:r>
            <a:r>
              <a:rPr lang="en-US" dirty="0" smtClean="0"/>
              <a:t> </a:t>
            </a:r>
            <a:r>
              <a:rPr lang="en-US" dirty="0"/>
              <a:t>(</a:t>
            </a:r>
            <a:r>
              <a:rPr lang="en-US" dirty="0" err="1"/>
              <a:t>haemoglobin</a:t>
            </a:r>
            <a:r>
              <a:rPr lang="en-US" dirty="0" smtClean="0"/>
              <a:t>, </a:t>
            </a:r>
            <a:r>
              <a:rPr lang="en-US" dirty="0" err="1"/>
              <a:t>Hb</a:t>
            </a:r>
            <a:r>
              <a:rPr lang="en-US" dirty="0"/>
              <a:t> or </a:t>
            </a:r>
            <a:r>
              <a:rPr lang="en-US" dirty="0" err="1"/>
              <a:t>Hgb</a:t>
            </a:r>
            <a:r>
              <a:rPr lang="en-US" dirty="0"/>
              <a:t>) is a protein containing iron that facilitates the transport of oxygen in red blood cells. </a:t>
            </a:r>
            <a:endParaRPr lang="en-US" dirty="0" smtClean="0"/>
          </a:p>
          <a:p>
            <a:pPr algn="just" fontAlgn="base">
              <a:lnSpc>
                <a:spcPct val="150000"/>
              </a:lnSpc>
              <a:spcBef>
                <a:spcPts val="0"/>
              </a:spcBef>
            </a:pPr>
            <a:r>
              <a:rPr lang="en-US" dirty="0" smtClean="0"/>
              <a:t>Almost </a:t>
            </a:r>
            <a:r>
              <a:rPr lang="en-US" dirty="0"/>
              <a:t>all vertebrates contain </a:t>
            </a:r>
            <a:r>
              <a:rPr lang="en-US" dirty="0" err="1" smtClean="0"/>
              <a:t>haemoglobin</a:t>
            </a:r>
            <a:r>
              <a:rPr lang="en-US" dirty="0" smtClean="0"/>
              <a:t>, with </a:t>
            </a:r>
            <a:r>
              <a:rPr lang="en-US" dirty="0"/>
              <a:t>the exception of the fish family </a:t>
            </a:r>
            <a:r>
              <a:rPr lang="en-US" dirty="0" err="1"/>
              <a:t>Channichthyidae</a:t>
            </a:r>
            <a:r>
              <a:rPr lang="en-US" dirty="0"/>
              <a:t>.[4] </a:t>
            </a:r>
            <a:endParaRPr lang="en-US" dirty="0" smtClean="0"/>
          </a:p>
          <a:p>
            <a:pPr algn="just" fontAlgn="base">
              <a:lnSpc>
                <a:spcPct val="150000"/>
              </a:lnSpc>
              <a:spcBef>
                <a:spcPts val="0"/>
              </a:spcBef>
            </a:pPr>
            <a:r>
              <a:rPr lang="en-US" dirty="0" err="1" smtClean="0"/>
              <a:t>Haemoglobin</a:t>
            </a:r>
            <a:r>
              <a:rPr lang="en-US" dirty="0" smtClean="0"/>
              <a:t> </a:t>
            </a:r>
            <a:r>
              <a:rPr lang="en-US" dirty="0"/>
              <a:t>in the blood carries oxygen from the respiratory organs (lungs or gills) to the other tissues of the body</a:t>
            </a:r>
          </a:p>
        </p:txBody>
      </p:sp>
    </p:spTree>
    <p:extLst>
      <p:ext uri="{BB962C8B-B14F-4D97-AF65-F5344CB8AC3E}">
        <p14:creationId xmlns:p14="http://schemas.microsoft.com/office/powerpoint/2010/main" val="56570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Protein Structures</a:t>
            </a:r>
            <a:endParaRPr lang="en-IN" dirty="0"/>
          </a:p>
        </p:txBody>
      </p:sp>
      <p:pic>
        <p:nvPicPr>
          <p:cNvPr id="5122" name="Picture 2" descr="https://easyexamnotes.com/wp-content/uploads/2021/08/Protein-Stru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988840"/>
            <a:ext cx="6768752"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2064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Protein Structures</a:t>
            </a:r>
            <a:endParaRPr lang="en-IN" dirty="0"/>
          </a:p>
        </p:txBody>
      </p:sp>
      <p:pic>
        <p:nvPicPr>
          <p:cNvPr id="2050" name="Picture 2" descr="Protein structure predictio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381843"/>
            <a:ext cx="6408712"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5122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a:t>
            </a:r>
            <a:r>
              <a:rPr lang="en-US" b="1" dirty="0" smtClean="0"/>
              <a:t>Protein</a:t>
            </a:r>
            <a:endParaRPr lang="en-IN" dirty="0"/>
          </a:p>
        </p:txBody>
      </p:sp>
      <p:sp>
        <p:nvSpPr>
          <p:cNvPr id="3" name="Content Placeholder 2"/>
          <p:cNvSpPr>
            <a:spLocks noGrp="1"/>
          </p:cNvSpPr>
          <p:nvPr>
            <p:ph idx="1"/>
          </p:nvPr>
        </p:nvSpPr>
        <p:spPr/>
        <p:txBody>
          <a:bodyPr>
            <a:normAutofit/>
          </a:bodyPr>
          <a:lstStyle/>
          <a:p>
            <a:pPr marL="114300" indent="0">
              <a:buNone/>
            </a:pPr>
            <a:r>
              <a:rPr lang="en-US" dirty="0" smtClean="0"/>
              <a:t>Based </a:t>
            </a:r>
            <a:r>
              <a:rPr lang="en-US" dirty="0"/>
              <a:t>on structure, we can divide protein into two types:</a:t>
            </a:r>
          </a:p>
          <a:p>
            <a:r>
              <a:rPr lang="en-US" dirty="0"/>
              <a:t>Primary Protein</a:t>
            </a:r>
          </a:p>
          <a:p>
            <a:r>
              <a:rPr lang="en-US" dirty="0"/>
              <a:t>Secondary </a:t>
            </a:r>
            <a:r>
              <a:rPr lang="en-US" dirty="0" smtClean="0"/>
              <a:t>Protein</a:t>
            </a:r>
            <a:endParaRPr lang="en-US" dirty="0"/>
          </a:p>
        </p:txBody>
      </p:sp>
    </p:spTree>
    <p:extLst>
      <p:ext uri="{BB962C8B-B14F-4D97-AF65-F5344CB8AC3E}">
        <p14:creationId xmlns:p14="http://schemas.microsoft.com/office/powerpoint/2010/main" val="19702407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Primary </a:t>
            </a:r>
            <a:r>
              <a:rPr lang="en-US" b="1" dirty="0" smtClean="0"/>
              <a:t>Protein</a:t>
            </a:r>
            <a:endParaRPr lang="en-IN" dirty="0"/>
          </a:p>
        </p:txBody>
      </p:sp>
      <p:sp>
        <p:nvSpPr>
          <p:cNvPr id="3" name="Content Placeholder 2"/>
          <p:cNvSpPr>
            <a:spLocks noGrp="1"/>
          </p:cNvSpPr>
          <p:nvPr>
            <p:ph idx="1"/>
          </p:nvPr>
        </p:nvSpPr>
        <p:spPr/>
        <p:txBody>
          <a:bodyPr>
            <a:normAutofit/>
          </a:bodyPr>
          <a:lstStyle/>
          <a:p>
            <a:r>
              <a:rPr lang="en-US" b="1" dirty="0" smtClean="0"/>
              <a:t>The </a:t>
            </a:r>
            <a:r>
              <a:rPr lang="en-US" b="1" dirty="0"/>
              <a:t>linear sequence of amino acids within a protein is considered the protein’s primary structure.</a:t>
            </a:r>
          </a:p>
          <a:p>
            <a:r>
              <a:rPr lang="en-US" dirty="0"/>
              <a:t>Each protein has a distinctive primary structure that varies in the pattern amino acids are arranged and the total number of amino acids present in the protein molecule.</a:t>
            </a:r>
          </a:p>
          <a:p>
            <a:r>
              <a:rPr lang="en-US" dirty="0" err="1"/>
              <a:t>Haemoglobin</a:t>
            </a:r>
            <a:r>
              <a:rPr lang="en-US" dirty="0"/>
              <a:t> is an example of a primary protein.</a:t>
            </a:r>
          </a:p>
          <a:p>
            <a:endParaRPr lang="en-IN" dirty="0"/>
          </a:p>
        </p:txBody>
      </p:sp>
    </p:spTree>
    <p:extLst>
      <p:ext uri="{BB962C8B-B14F-4D97-AF65-F5344CB8AC3E}">
        <p14:creationId xmlns:p14="http://schemas.microsoft.com/office/powerpoint/2010/main" val="1365362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Secondary Protein</a:t>
            </a:r>
            <a:endParaRPr lang="en-US" b="1" dirty="0"/>
          </a:p>
        </p:txBody>
      </p:sp>
      <p:sp>
        <p:nvSpPr>
          <p:cNvPr id="3" name="Content Placeholder 2"/>
          <p:cNvSpPr>
            <a:spLocks noGrp="1"/>
          </p:cNvSpPr>
          <p:nvPr>
            <p:ph idx="1"/>
          </p:nvPr>
        </p:nvSpPr>
        <p:spPr/>
        <p:txBody>
          <a:bodyPr>
            <a:normAutofit/>
          </a:bodyPr>
          <a:lstStyle/>
          <a:p>
            <a:r>
              <a:rPr lang="en-US" b="1" dirty="0" smtClean="0"/>
              <a:t>Secondary </a:t>
            </a:r>
            <a:r>
              <a:rPr lang="en-US" b="1" dirty="0"/>
              <a:t>Protein is the three-dimensional form of local protein segments. It is primarily defined by hydrogen bonds between amino acids and carboxyl oxygen atoms.</a:t>
            </a:r>
          </a:p>
          <a:p>
            <a:r>
              <a:rPr lang="en-US" dirty="0"/>
              <a:t>Alpha-Helix and Beta-Pleated sheets are types of the secondary structure of the protein.</a:t>
            </a:r>
          </a:p>
          <a:p>
            <a:endParaRPr lang="en-IN" dirty="0"/>
          </a:p>
        </p:txBody>
      </p:sp>
    </p:spTree>
    <p:extLst>
      <p:ext uri="{BB962C8B-B14F-4D97-AF65-F5344CB8AC3E}">
        <p14:creationId xmlns:p14="http://schemas.microsoft.com/office/powerpoint/2010/main" val="3741718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Topics to be Covered	</a:t>
            </a:r>
            <a:endParaRPr lang="en-IN" dirty="0"/>
          </a:p>
        </p:txBody>
      </p:sp>
      <p:sp>
        <p:nvSpPr>
          <p:cNvPr id="3" name="Content Placeholder 2"/>
          <p:cNvSpPr>
            <a:spLocks noGrp="1"/>
          </p:cNvSpPr>
          <p:nvPr>
            <p:ph idx="1"/>
          </p:nvPr>
        </p:nvSpPr>
        <p:spPr/>
        <p:txBody>
          <a:bodyPr/>
          <a:lstStyle/>
          <a:p>
            <a:pPr marL="114300" indent="0">
              <a:buNone/>
            </a:pPr>
            <a:r>
              <a:rPr lang="en-IN" b="1" dirty="0"/>
              <a:t>Scientific Applications 	</a:t>
            </a:r>
            <a:endParaRPr lang="en-US" b="1" dirty="0" smtClean="0"/>
          </a:p>
          <a:p>
            <a:pPr lvl="2"/>
            <a:r>
              <a:rPr lang="en-US" sz="2400" dirty="0" smtClean="0"/>
              <a:t>Healthcare</a:t>
            </a:r>
            <a:r>
              <a:rPr lang="en-US" sz="2400" dirty="0"/>
              <a:t>: ECG analysis in Cloud 	</a:t>
            </a:r>
          </a:p>
          <a:p>
            <a:pPr lvl="2"/>
            <a:r>
              <a:rPr lang="en-IN" sz="2400" dirty="0"/>
              <a:t>Biology: Protein Structure Prediction, 	</a:t>
            </a:r>
          </a:p>
          <a:p>
            <a:pPr lvl="2"/>
            <a:r>
              <a:rPr lang="en-IN" sz="2400" dirty="0"/>
              <a:t>Geoscience: Satellite Image Processing </a:t>
            </a:r>
            <a:r>
              <a:rPr lang="en-IN" dirty="0"/>
              <a:t>	</a:t>
            </a:r>
          </a:p>
          <a:p>
            <a:pPr marL="114300" indent="0">
              <a:buNone/>
            </a:pPr>
            <a:r>
              <a:rPr lang="en-IN" b="1" dirty="0"/>
              <a:t>Business and Consumer Applications </a:t>
            </a:r>
            <a:r>
              <a:rPr lang="en-IN" dirty="0" smtClean="0"/>
              <a:t>:</a:t>
            </a:r>
          </a:p>
          <a:p>
            <a:pPr lvl="3"/>
            <a:r>
              <a:rPr lang="en-IN" sz="2400" dirty="0" smtClean="0"/>
              <a:t>CRM </a:t>
            </a:r>
            <a:r>
              <a:rPr lang="en-IN" sz="2400" dirty="0"/>
              <a:t>and ERP 	</a:t>
            </a:r>
          </a:p>
          <a:p>
            <a:pPr lvl="3"/>
            <a:r>
              <a:rPr lang="en-IN" sz="2400" dirty="0"/>
              <a:t>Productivity 	</a:t>
            </a:r>
          </a:p>
          <a:p>
            <a:pPr lvl="3"/>
            <a:r>
              <a:rPr lang="en-IN" sz="2400" dirty="0"/>
              <a:t>Social Networking 	</a:t>
            </a:r>
          </a:p>
          <a:p>
            <a:pPr lvl="3"/>
            <a:r>
              <a:rPr lang="en-IN" sz="2400" dirty="0"/>
              <a:t>Media Applications 	</a:t>
            </a:r>
          </a:p>
          <a:p>
            <a:pPr lvl="3"/>
            <a:r>
              <a:rPr lang="en-IN" sz="2400" dirty="0"/>
              <a:t>Multiplayer Online Gaming 	</a:t>
            </a:r>
          </a:p>
          <a:p>
            <a:pPr marL="114300" indent="0">
              <a:buNone/>
            </a:pPr>
            <a:endParaRPr lang="en-IN" dirty="0"/>
          </a:p>
          <a:p>
            <a:pPr marL="114300" indent="0">
              <a:buNone/>
            </a:pPr>
            <a:endParaRPr lang="en-IN" dirty="0" smtClean="0"/>
          </a:p>
        </p:txBody>
      </p:sp>
    </p:spTree>
    <p:extLst>
      <p:ext uri="{BB962C8B-B14F-4D97-AF65-F5344CB8AC3E}">
        <p14:creationId xmlns:p14="http://schemas.microsoft.com/office/powerpoint/2010/main" val="219670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Alpha-Helix Protein</a:t>
            </a:r>
            <a:endParaRPr lang="en-US" b="1" dirty="0"/>
          </a:p>
        </p:txBody>
      </p:sp>
      <p:sp>
        <p:nvSpPr>
          <p:cNvPr id="3" name="Content Placeholder 2"/>
          <p:cNvSpPr>
            <a:spLocks noGrp="1"/>
          </p:cNvSpPr>
          <p:nvPr>
            <p:ph idx="1"/>
          </p:nvPr>
        </p:nvSpPr>
        <p:spPr/>
        <p:txBody>
          <a:bodyPr>
            <a:normAutofit/>
          </a:bodyPr>
          <a:lstStyle/>
          <a:p>
            <a:r>
              <a:rPr lang="en-US" dirty="0" smtClean="0"/>
              <a:t>The </a:t>
            </a:r>
            <a:r>
              <a:rPr lang="en-US" dirty="0"/>
              <a:t>most common type of secondary structure of a protein is the alpha-helix.</a:t>
            </a:r>
          </a:p>
          <a:p>
            <a:r>
              <a:rPr lang="en-US" dirty="0" smtClean="0"/>
              <a:t>In </a:t>
            </a:r>
            <a:r>
              <a:rPr lang="en-US" dirty="0"/>
              <a:t>the alpha-helix protein, a hydrogen bond is formed between the N−H group to the C=O group of the amino acid.</a:t>
            </a:r>
          </a:p>
        </p:txBody>
      </p:sp>
    </p:spTree>
    <p:extLst>
      <p:ext uri="{BB962C8B-B14F-4D97-AF65-F5344CB8AC3E}">
        <p14:creationId xmlns:p14="http://schemas.microsoft.com/office/powerpoint/2010/main" val="20038537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Beta-Pleated Sheets of Protein</a:t>
            </a:r>
            <a:endParaRPr lang="en-US" b="1" dirty="0"/>
          </a:p>
        </p:txBody>
      </p:sp>
      <p:sp>
        <p:nvSpPr>
          <p:cNvPr id="3" name="Content Placeholder 2"/>
          <p:cNvSpPr>
            <a:spLocks noGrp="1"/>
          </p:cNvSpPr>
          <p:nvPr>
            <p:ph idx="1"/>
          </p:nvPr>
        </p:nvSpPr>
        <p:spPr/>
        <p:txBody>
          <a:bodyPr>
            <a:normAutofit/>
          </a:bodyPr>
          <a:lstStyle/>
          <a:p>
            <a:r>
              <a:rPr lang="en-US" dirty="0" smtClean="0"/>
              <a:t>The </a:t>
            </a:r>
            <a:r>
              <a:rPr lang="en-US" dirty="0"/>
              <a:t>second essential type of secondary structure of a protein is the Beta-Pleated Sheets of Protein. </a:t>
            </a:r>
            <a:endParaRPr lang="en-US" dirty="0" smtClean="0"/>
          </a:p>
          <a:p>
            <a:r>
              <a:rPr lang="en-US" dirty="0" smtClean="0"/>
              <a:t>It </a:t>
            </a:r>
            <a:r>
              <a:rPr lang="en-US" dirty="0"/>
              <a:t>consists of various beta strands linked by hydrogen bonds between adjacent strands. </a:t>
            </a:r>
            <a:r>
              <a:rPr lang="en-US" b="1" dirty="0"/>
              <a:t>Three to ten amino acids are combined to create a beta-strand polypeptide.</a:t>
            </a:r>
          </a:p>
        </p:txBody>
      </p:sp>
    </p:spTree>
    <p:extLst>
      <p:ext uri="{BB962C8B-B14F-4D97-AF65-F5344CB8AC3E}">
        <p14:creationId xmlns:p14="http://schemas.microsoft.com/office/powerpoint/2010/main" val="5062199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Protein Structure Prediction</a:t>
            </a:r>
            <a:endParaRPr lang="en-IN" dirty="0"/>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20856" y="1600200"/>
            <a:ext cx="7492687"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17177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Need Of Cloud Computing</a:t>
            </a:r>
            <a:endParaRPr lang="en-IN" dirty="0"/>
          </a:p>
        </p:txBody>
      </p:sp>
      <p:sp>
        <p:nvSpPr>
          <p:cNvPr id="3" name="Content Placeholder 2"/>
          <p:cNvSpPr>
            <a:spLocks noGrp="1"/>
          </p:cNvSpPr>
          <p:nvPr>
            <p:ph idx="1"/>
          </p:nvPr>
        </p:nvSpPr>
        <p:spPr/>
        <p:txBody>
          <a:bodyPr>
            <a:normAutofit/>
          </a:bodyPr>
          <a:lstStyle/>
          <a:p>
            <a:pPr fontAlgn="base"/>
            <a:r>
              <a:rPr lang="en-US" dirty="0"/>
              <a:t>The geometric structure of a protein </a:t>
            </a:r>
            <a:r>
              <a:rPr lang="en-US" b="1" dirty="0"/>
              <a:t>cannot be directly inferred from the sequence of genes</a:t>
            </a:r>
            <a:r>
              <a:rPr lang="en-US" dirty="0"/>
              <a:t> that compose its structure, but it is the </a:t>
            </a:r>
            <a:r>
              <a:rPr lang="en-US" b="1" dirty="0"/>
              <a:t>result of complex computations aimed at identifying the structure that minimizes the required energy. </a:t>
            </a:r>
            <a:endParaRPr lang="en-US" b="1" dirty="0" smtClean="0"/>
          </a:p>
          <a:p>
            <a:pPr fontAlgn="base"/>
            <a:r>
              <a:rPr lang="en-US" dirty="0" smtClean="0"/>
              <a:t>This </a:t>
            </a:r>
            <a:r>
              <a:rPr lang="en-US" dirty="0"/>
              <a:t>task requires the investigation of </a:t>
            </a:r>
            <a:r>
              <a:rPr lang="en-US" b="1" dirty="0"/>
              <a:t>a space with a massive number of states, consequently creating a large number of computations for each of these states</a:t>
            </a:r>
            <a:endParaRPr lang="en-IN" b="1" dirty="0"/>
          </a:p>
        </p:txBody>
      </p:sp>
    </p:spTree>
    <p:extLst>
      <p:ext uri="{BB962C8B-B14F-4D97-AF65-F5344CB8AC3E}">
        <p14:creationId xmlns:p14="http://schemas.microsoft.com/office/powerpoint/2010/main" val="419050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Need Of Cloud Computing</a:t>
            </a:r>
            <a:endParaRPr lang="en-IN" dirty="0"/>
          </a:p>
        </p:txBody>
      </p:sp>
      <p:sp>
        <p:nvSpPr>
          <p:cNvPr id="3" name="Content Placeholder 2"/>
          <p:cNvSpPr>
            <a:spLocks noGrp="1"/>
          </p:cNvSpPr>
          <p:nvPr>
            <p:ph idx="1"/>
          </p:nvPr>
        </p:nvSpPr>
        <p:spPr/>
        <p:txBody>
          <a:bodyPr>
            <a:normAutofit/>
          </a:bodyPr>
          <a:lstStyle/>
          <a:p>
            <a:pPr fontAlgn="base"/>
            <a:r>
              <a:rPr lang="en-US" dirty="0"/>
              <a:t>The computational power required for protein structure prediction can now be acquired on demand, </a:t>
            </a:r>
            <a:r>
              <a:rPr lang="en-US" b="1" dirty="0"/>
              <a:t>without owning a cluster</a:t>
            </a:r>
            <a:r>
              <a:rPr lang="en-US" dirty="0"/>
              <a:t> or navigating the bureaucracy to get access to parallel and distributed computing facilities. </a:t>
            </a:r>
            <a:endParaRPr lang="en-US" dirty="0" smtClean="0"/>
          </a:p>
          <a:p>
            <a:pPr fontAlgn="base"/>
            <a:r>
              <a:rPr lang="en-US" b="1" dirty="0" smtClean="0"/>
              <a:t>Cloud </a:t>
            </a:r>
            <a:r>
              <a:rPr lang="en-US" b="1" dirty="0"/>
              <a:t>computing grants access to such capacity on a pay-per-use basis</a:t>
            </a:r>
            <a:endParaRPr lang="en-IN" b="1" dirty="0"/>
          </a:p>
        </p:txBody>
      </p:sp>
    </p:spTree>
    <p:extLst>
      <p:ext uri="{BB962C8B-B14F-4D97-AF65-F5344CB8AC3E}">
        <p14:creationId xmlns:p14="http://schemas.microsoft.com/office/powerpoint/2010/main" val="248867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706090"/>
          </a:xfrm>
        </p:spPr>
        <p:txBody>
          <a:bodyPr/>
          <a:lstStyle/>
          <a:p>
            <a:r>
              <a:rPr lang="en-IN" sz="2800" dirty="0" smtClean="0"/>
              <a:t>JEEVA </a:t>
            </a:r>
            <a:r>
              <a:rPr lang="en-IN" sz="2800" dirty="0"/>
              <a:t>Portal</a:t>
            </a:r>
          </a:p>
        </p:txBody>
      </p:sp>
      <p:sp>
        <p:nvSpPr>
          <p:cNvPr id="4" name="Rectangle 3"/>
          <p:cNvSpPr/>
          <p:nvPr/>
        </p:nvSpPr>
        <p:spPr>
          <a:xfrm>
            <a:off x="251520" y="1268760"/>
            <a:ext cx="7848872" cy="646331"/>
          </a:xfrm>
          <a:prstGeom prst="rect">
            <a:avLst/>
          </a:prstGeom>
        </p:spPr>
        <p:txBody>
          <a:bodyPr wrap="square">
            <a:spAutoFit/>
          </a:bodyPr>
          <a:lstStyle/>
          <a:p>
            <a:pPr fontAlgn="base"/>
            <a:r>
              <a:rPr lang="en-US" dirty="0"/>
              <a:t>A project that can analyze the use of cloud Technologies for protein structure prediction is JEEVA PORTAL.</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60223"/>
            <a:ext cx="8054478" cy="4912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549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Biology: Protein structure prediction</a:t>
            </a:r>
          </a:p>
        </p:txBody>
      </p:sp>
      <p:sp useBgFill="1">
        <p:nvSpPr>
          <p:cNvPr id="3" name="Content Placeholder 2"/>
          <p:cNvSpPr>
            <a:spLocks noGrp="1"/>
          </p:cNvSpPr>
          <p:nvPr>
            <p:ph idx="1"/>
          </p:nvPr>
        </p:nvSpPr>
        <p:spPr>
          <a:xfrm>
            <a:off x="457200" y="1196752"/>
            <a:ext cx="7620000" cy="5204048"/>
          </a:xfrm>
        </p:spPr>
        <p:txBody>
          <a:bodyPr>
            <a:normAutofit/>
          </a:bodyPr>
          <a:lstStyle/>
          <a:p>
            <a:pPr marL="114300" indent="0" algn="just" fontAlgn="base">
              <a:lnSpc>
                <a:spcPct val="150000"/>
              </a:lnSpc>
              <a:spcBef>
                <a:spcPts val="0"/>
              </a:spcBef>
              <a:buNone/>
            </a:pPr>
            <a:r>
              <a:rPr lang="en-US" b="1" dirty="0" smtClean="0"/>
              <a:t>JEEVA PORTAL:</a:t>
            </a:r>
          </a:p>
          <a:p>
            <a:pPr algn="just" fontAlgn="base">
              <a:lnSpc>
                <a:spcPct val="150000"/>
              </a:lnSpc>
              <a:spcBef>
                <a:spcPts val="0"/>
              </a:spcBef>
            </a:pPr>
            <a:r>
              <a:rPr lang="en-US" b="1" dirty="0" smtClean="0"/>
              <a:t>It </a:t>
            </a:r>
            <a:r>
              <a:rPr lang="en-US" b="1" dirty="0"/>
              <a:t>is an integrated web portal that enables the scientists to do the prediction task using cloud techniques</a:t>
            </a:r>
            <a:r>
              <a:rPr lang="en-US" b="1" dirty="0" smtClean="0"/>
              <a:t>.</a:t>
            </a:r>
          </a:p>
          <a:p>
            <a:pPr algn="just" fontAlgn="base">
              <a:lnSpc>
                <a:spcPct val="150000"/>
              </a:lnSpc>
              <a:spcBef>
                <a:spcPts val="0"/>
              </a:spcBef>
            </a:pPr>
            <a:r>
              <a:rPr lang="en-US" dirty="0" smtClean="0"/>
              <a:t>An </a:t>
            </a:r>
            <a:r>
              <a:rPr lang="en-US" dirty="0"/>
              <a:t>integrated Web portal that enables scientists to </a:t>
            </a:r>
            <a:r>
              <a:rPr lang="en-US" b="1" dirty="0"/>
              <a:t>offload the prediction task to a computing cloud based on Aneka</a:t>
            </a:r>
          </a:p>
        </p:txBody>
      </p:sp>
    </p:spTree>
    <p:extLst>
      <p:ext uri="{BB962C8B-B14F-4D97-AF65-F5344CB8AC3E}">
        <p14:creationId xmlns:p14="http://schemas.microsoft.com/office/powerpoint/2010/main" val="43425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Biology: Protein structure prediction</a:t>
            </a:r>
          </a:p>
        </p:txBody>
      </p:sp>
      <p:sp useBgFill="1">
        <p:nvSpPr>
          <p:cNvPr id="3" name="Content Placeholder 2"/>
          <p:cNvSpPr>
            <a:spLocks noGrp="1"/>
          </p:cNvSpPr>
          <p:nvPr>
            <p:ph idx="1"/>
          </p:nvPr>
        </p:nvSpPr>
        <p:spPr>
          <a:xfrm>
            <a:off x="457200" y="1196752"/>
            <a:ext cx="7620000" cy="5204048"/>
          </a:xfrm>
        </p:spPr>
        <p:txBody>
          <a:bodyPr>
            <a:normAutofit/>
          </a:bodyPr>
          <a:lstStyle/>
          <a:p>
            <a:pPr marL="114300" indent="0" algn="just" fontAlgn="base">
              <a:lnSpc>
                <a:spcPct val="150000"/>
              </a:lnSpc>
              <a:spcBef>
                <a:spcPts val="0"/>
              </a:spcBef>
              <a:buNone/>
            </a:pPr>
            <a:r>
              <a:rPr lang="en-US" b="1" dirty="0" smtClean="0"/>
              <a:t>JEEVA PORTAL:</a:t>
            </a:r>
          </a:p>
          <a:p>
            <a:pPr algn="just" fontAlgn="base">
              <a:lnSpc>
                <a:spcPct val="150000"/>
              </a:lnSpc>
              <a:spcBef>
                <a:spcPts val="0"/>
              </a:spcBef>
            </a:pPr>
            <a:r>
              <a:rPr lang="en-US" dirty="0"/>
              <a:t>This </a:t>
            </a:r>
            <a:r>
              <a:rPr lang="en-US" b="1" dirty="0"/>
              <a:t>prediction Task uses machine learning techniques for </a:t>
            </a:r>
            <a:r>
              <a:rPr lang="en-IN" b="1" dirty="0"/>
              <a:t>determining </a:t>
            </a:r>
            <a:r>
              <a:rPr lang="en-US" b="1" dirty="0"/>
              <a:t>the secondary structure of proteins</a:t>
            </a:r>
            <a:r>
              <a:rPr lang="en-US" b="1" dirty="0" smtClean="0"/>
              <a:t>.</a:t>
            </a:r>
            <a:endParaRPr lang="en-US" b="1" dirty="0"/>
          </a:p>
        </p:txBody>
      </p:sp>
    </p:spTree>
    <p:extLst>
      <p:ext uri="{BB962C8B-B14F-4D97-AF65-F5344CB8AC3E}">
        <p14:creationId xmlns:p14="http://schemas.microsoft.com/office/powerpoint/2010/main" val="354579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562074"/>
          </a:xfrm>
        </p:spPr>
        <p:txBody>
          <a:bodyPr/>
          <a:lstStyle/>
          <a:p>
            <a:r>
              <a:rPr lang="en-IN" sz="3200" dirty="0"/>
              <a:t>Biology: Protein structure prediction</a:t>
            </a:r>
          </a:p>
        </p:txBody>
      </p:sp>
      <p:sp useBgFill="1">
        <p:nvSpPr>
          <p:cNvPr id="3" name="Content Placeholder 2"/>
          <p:cNvSpPr>
            <a:spLocks noGrp="1"/>
          </p:cNvSpPr>
          <p:nvPr>
            <p:ph idx="1"/>
          </p:nvPr>
        </p:nvSpPr>
        <p:spPr>
          <a:xfrm>
            <a:off x="25755" y="764704"/>
            <a:ext cx="7620000" cy="5636096"/>
          </a:xfrm>
        </p:spPr>
        <p:txBody>
          <a:bodyPr>
            <a:normAutofit/>
          </a:bodyPr>
          <a:lstStyle/>
          <a:p>
            <a:pPr marL="114300" indent="0" algn="just" fontAlgn="base">
              <a:lnSpc>
                <a:spcPct val="150000"/>
              </a:lnSpc>
              <a:spcBef>
                <a:spcPts val="0"/>
              </a:spcBef>
              <a:buNone/>
            </a:pPr>
            <a:r>
              <a:rPr lang="en-US" b="1" dirty="0" smtClean="0"/>
              <a:t>JEEVA PORTAL:</a:t>
            </a:r>
          </a:p>
          <a:p>
            <a:pPr algn="just" fontAlgn="base">
              <a:lnSpc>
                <a:spcPct val="150000"/>
              </a:lnSpc>
              <a:spcBef>
                <a:spcPts val="0"/>
              </a:spcBef>
            </a:pPr>
            <a:r>
              <a:rPr lang="en-US" dirty="0" smtClean="0"/>
              <a:t>A </a:t>
            </a:r>
            <a:r>
              <a:rPr lang="en-US" dirty="0"/>
              <a:t>popular implementation based on support vector machines </a:t>
            </a:r>
            <a:r>
              <a:rPr lang="en-US" b="1" dirty="0"/>
              <a:t>divides the pattern recognition problem into three phases: </a:t>
            </a:r>
            <a:endParaRPr lang="en-US" b="1" dirty="0" smtClean="0"/>
          </a:p>
          <a:p>
            <a:pPr algn="just" fontAlgn="base">
              <a:lnSpc>
                <a:spcPct val="150000"/>
              </a:lnSpc>
              <a:spcBef>
                <a:spcPts val="0"/>
              </a:spcBef>
            </a:pPr>
            <a:r>
              <a:rPr lang="en-US" b="1" dirty="0" smtClean="0"/>
              <a:t>initialization</a:t>
            </a:r>
            <a:r>
              <a:rPr lang="en-US" b="1" dirty="0"/>
              <a:t>, </a:t>
            </a:r>
            <a:endParaRPr lang="en-US" b="1" dirty="0" smtClean="0"/>
          </a:p>
          <a:p>
            <a:pPr algn="just" fontAlgn="base">
              <a:lnSpc>
                <a:spcPct val="150000"/>
              </a:lnSpc>
              <a:spcBef>
                <a:spcPts val="0"/>
              </a:spcBef>
            </a:pPr>
            <a:r>
              <a:rPr lang="en-US" b="1" dirty="0" smtClean="0"/>
              <a:t>classification</a:t>
            </a:r>
            <a:r>
              <a:rPr lang="en-US" b="1" dirty="0"/>
              <a:t>, and </a:t>
            </a:r>
            <a:endParaRPr lang="en-US" b="1" dirty="0" smtClean="0"/>
          </a:p>
          <a:p>
            <a:pPr algn="just" fontAlgn="base">
              <a:lnSpc>
                <a:spcPct val="150000"/>
              </a:lnSpc>
              <a:spcBef>
                <a:spcPts val="0"/>
              </a:spcBef>
            </a:pPr>
            <a:r>
              <a:rPr lang="en-US" b="1" dirty="0" smtClean="0"/>
              <a:t>a </a:t>
            </a:r>
            <a:r>
              <a:rPr lang="en-US" b="1" dirty="0"/>
              <a:t>final phase. </a:t>
            </a:r>
            <a:endParaRPr lang="en-US" b="1" dirty="0" smtClean="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737" b="9613"/>
          <a:stretch/>
        </p:blipFill>
        <p:spPr bwMode="auto">
          <a:xfrm>
            <a:off x="2771800" y="2492896"/>
            <a:ext cx="5423339" cy="343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640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Biology: Protein structure prediction</a:t>
            </a:r>
          </a:p>
        </p:txBody>
      </p:sp>
      <p:sp useBgFill="1">
        <p:nvSpPr>
          <p:cNvPr id="3" name="Content Placeholder 2"/>
          <p:cNvSpPr>
            <a:spLocks noGrp="1"/>
          </p:cNvSpPr>
          <p:nvPr>
            <p:ph idx="1"/>
          </p:nvPr>
        </p:nvSpPr>
        <p:spPr>
          <a:xfrm>
            <a:off x="457200" y="1196752"/>
            <a:ext cx="7620000" cy="5204048"/>
          </a:xfrm>
        </p:spPr>
        <p:txBody>
          <a:bodyPr>
            <a:normAutofit/>
          </a:bodyPr>
          <a:lstStyle/>
          <a:p>
            <a:pPr marL="114300" indent="0" algn="just" fontAlgn="base">
              <a:lnSpc>
                <a:spcPct val="150000"/>
              </a:lnSpc>
              <a:spcBef>
                <a:spcPts val="0"/>
              </a:spcBef>
              <a:buNone/>
            </a:pPr>
            <a:r>
              <a:rPr lang="en-US" b="1" dirty="0" smtClean="0"/>
              <a:t>JEEVA PORTAL:</a:t>
            </a:r>
          </a:p>
          <a:p>
            <a:pPr algn="just" fontAlgn="base">
              <a:lnSpc>
                <a:spcPct val="150000"/>
              </a:lnSpc>
              <a:spcBef>
                <a:spcPts val="0"/>
              </a:spcBef>
            </a:pPr>
            <a:r>
              <a:rPr lang="en-US" dirty="0" smtClean="0"/>
              <a:t>Even </a:t>
            </a:r>
            <a:r>
              <a:rPr lang="en-US" dirty="0"/>
              <a:t>though these three phases have to be executed in sequence</a:t>
            </a:r>
            <a:r>
              <a:rPr lang="en-US" b="1" dirty="0"/>
              <a:t>, </a:t>
            </a:r>
            <a:r>
              <a:rPr lang="en-US" b="1" dirty="0">
                <a:solidFill>
                  <a:srgbClr val="FF0000"/>
                </a:solidFill>
              </a:rPr>
              <a:t>it is possible to take advantage of parallel execution in the classification phase, where multiple classifiers are </a:t>
            </a:r>
            <a:r>
              <a:rPr lang="en-US" b="1" dirty="0" smtClean="0">
                <a:solidFill>
                  <a:srgbClr val="FF0000"/>
                </a:solidFill>
              </a:rPr>
              <a:t>executed </a:t>
            </a:r>
            <a:r>
              <a:rPr lang="en-US" b="1" dirty="0">
                <a:solidFill>
                  <a:srgbClr val="FF0000"/>
                </a:solidFill>
              </a:rPr>
              <a:t>concurrently</a:t>
            </a:r>
            <a:r>
              <a:rPr lang="en-US" b="1" dirty="0" smtClean="0">
                <a:solidFill>
                  <a:srgbClr val="FF0000"/>
                </a:solidFill>
              </a:rPr>
              <a:t>.</a:t>
            </a:r>
          </a:p>
        </p:txBody>
      </p:sp>
    </p:spTree>
    <p:extLst>
      <p:ext uri="{BB962C8B-B14F-4D97-AF65-F5344CB8AC3E}">
        <p14:creationId xmlns:p14="http://schemas.microsoft.com/office/powerpoint/2010/main" val="23734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Healthcare: ECG analysis in Cloud</a:t>
            </a:r>
            <a:endParaRPr lang="en-IN" sz="4000" dirty="0"/>
          </a:p>
        </p:txBody>
      </p:sp>
      <p:sp>
        <p:nvSpPr>
          <p:cNvPr id="3" name="Content Placeholder 2"/>
          <p:cNvSpPr>
            <a:spLocks noGrp="1"/>
          </p:cNvSpPr>
          <p:nvPr>
            <p:ph idx="1"/>
          </p:nvPr>
        </p:nvSpPr>
        <p:spPr/>
        <p:txBody>
          <a:bodyPr>
            <a:normAutofit/>
          </a:bodyPr>
          <a:lstStyle/>
          <a:p>
            <a:pPr algn="just">
              <a:lnSpc>
                <a:spcPct val="150000"/>
              </a:lnSpc>
            </a:pPr>
            <a:r>
              <a:rPr lang="en-US" b="1" dirty="0"/>
              <a:t>Healthcare</a:t>
            </a:r>
            <a:r>
              <a:rPr lang="en-US" dirty="0"/>
              <a:t> </a:t>
            </a:r>
            <a:r>
              <a:rPr lang="en-US" dirty="0" smtClean="0"/>
              <a:t>is </a:t>
            </a:r>
            <a:r>
              <a:rPr lang="en-US" dirty="0"/>
              <a:t>a </a:t>
            </a:r>
            <a:r>
              <a:rPr lang="en-US" b="1" dirty="0"/>
              <a:t>domain in which computer technology has found several and diverse applications</a:t>
            </a:r>
            <a:r>
              <a:rPr lang="en-US" dirty="0"/>
              <a:t>: </a:t>
            </a:r>
            <a:endParaRPr lang="en-US" dirty="0" smtClean="0"/>
          </a:p>
          <a:p>
            <a:pPr algn="just">
              <a:lnSpc>
                <a:spcPct val="150000"/>
              </a:lnSpc>
            </a:pPr>
            <a:r>
              <a:rPr lang="en-US" dirty="0" smtClean="0"/>
              <a:t>from </a:t>
            </a:r>
            <a:r>
              <a:rPr lang="en-US" dirty="0"/>
              <a:t>supporting the business functions </a:t>
            </a:r>
            <a:r>
              <a:rPr lang="en-US" b="1" dirty="0">
                <a:solidFill>
                  <a:srgbClr val="FF0000"/>
                </a:solidFill>
              </a:rPr>
              <a:t>to assisting scientists in developing solutions to cure diseases. </a:t>
            </a:r>
            <a:endParaRPr lang="en-US" b="1" dirty="0" smtClean="0">
              <a:solidFill>
                <a:srgbClr val="FF0000"/>
              </a:solidFill>
            </a:endParaRPr>
          </a:p>
        </p:txBody>
      </p:sp>
    </p:spTree>
    <p:extLst>
      <p:ext uri="{BB962C8B-B14F-4D97-AF65-F5344CB8AC3E}">
        <p14:creationId xmlns:p14="http://schemas.microsoft.com/office/powerpoint/2010/main" val="62864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Biology: Protein structure prediction</a:t>
            </a:r>
          </a:p>
        </p:txBody>
      </p:sp>
      <p:sp useBgFill="1">
        <p:nvSpPr>
          <p:cNvPr id="3" name="Content Placeholder 2"/>
          <p:cNvSpPr>
            <a:spLocks noGrp="1"/>
          </p:cNvSpPr>
          <p:nvPr>
            <p:ph idx="1"/>
          </p:nvPr>
        </p:nvSpPr>
        <p:spPr>
          <a:xfrm>
            <a:off x="457200" y="1196752"/>
            <a:ext cx="7620000" cy="5204048"/>
          </a:xfrm>
        </p:spPr>
        <p:txBody>
          <a:bodyPr>
            <a:normAutofit/>
          </a:bodyPr>
          <a:lstStyle/>
          <a:p>
            <a:pPr marL="114300" indent="0" algn="just" fontAlgn="base">
              <a:lnSpc>
                <a:spcPct val="150000"/>
              </a:lnSpc>
              <a:spcBef>
                <a:spcPts val="0"/>
              </a:spcBef>
              <a:buNone/>
            </a:pPr>
            <a:r>
              <a:rPr lang="en-US" b="1" dirty="0" smtClean="0"/>
              <a:t>JEEVA PORTAL:</a:t>
            </a:r>
          </a:p>
          <a:p>
            <a:r>
              <a:rPr lang="en-US" dirty="0"/>
              <a:t>BLAST </a:t>
            </a:r>
            <a:r>
              <a:rPr lang="en-US" dirty="0" smtClean="0"/>
              <a:t>and </a:t>
            </a:r>
            <a:r>
              <a:rPr lang="en-US" dirty="0"/>
              <a:t>Create Vector in the initial phase are represented by </a:t>
            </a:r>
            <a:r>
              <a:rPr lang="en-US" dirty="0" smtClean="0"/>
              <a:t>task A </a:t>
            </a:r>
            <a:r>
              <a:rPr lang="en-US" dirty="0"/>
              <a:t>and B respectively. </a:t>
            </a:r>
            <a:endParaRPr lang="en-US" dirty="0" smtClean="0"/>
          </a:p>
          <a:p>
            <a:r>
              <a:rPr lang="en-US" dirty="0" smtClean="0"/>
              <a:t>Tasks </a:t>
            </a:r>
            <a:r>
              <a:rPr lang="en-US" dirty="0"/>
              <a:t>C to H represent 6 classifiers in </a:t>
            </a:r>
            <a:r>
              <a:rPr lang="en-US" dirty="0" smtClean="0"/>
              <a:t>the </a:t>
            </a:r>
            <a:r>
              <a:rPr lang="en-US" dirty="0"/>
              <a:t>classification phase, </a:t>
            </a:r>
            <a:endParaRPr lang="en-US" dirty="0" smtClean="0"/>
          </a:p>
          <a:p>
            <a:r>
              <a:rPr lang="en-US" dirty="0" smtClean="0"/>
              <a:t>Task </a:t>
            </a:r>
            <a:r>
              <a:rPr lang="en-US" dirty="0"/>
              <a:t>I represents the final </a:t>
            </a:r>
            <a:r>
              <a:rPr lang="en-US" dirty="0" smtClean="0"/>
              <a:t>prediction </a:t>
            </a:r>
            <a:r>
              <a:rPr lang="en-US" dirty="0"/>
              <a:t>phase. </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4170"/>
          <a:stretch/>
        </p:blipFill>
        <p:spPr bwMode="auto">
          <a:xfrm>
            <a:off x="261938" y="3789040"/>
            <a:ext cx="8054478" cy="2598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3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177" y="35239"/>
            <a:ext cx="7620000" cy="418058"/>
          </a:xfrm>
        </p:spPr>
        <p:txBody>
          <a:bodyPr/>
          <a:lstStyle/>
          <a:p>
            <a:r>
              <a:rPr lang="en-IN" sz="3200" dirty="0"/>
              <a:t>Biology: Protein structure prediction</a:t>
            </a:r>
          </a:p>
        </p:txBody>
      </p:sp>
      <p:sp useBgFill="1">
        <p:nvSpPr>
          <p:cNvPr id="3" name="Content Placeholder 2"/>
          <p:cNvSpPr>
            <a:spLocks noGrp="1"/>
          </p:cNvSpPr>
          <p:nvPr>
            <p:ph idx="1"/>
          </p:nvPr>
        </p:nvSpPr>
        <p:spPr>
          <a:xfrm>
            <a:off x="457200" y="404664"/>
            <a:ext cx="7620000" cy="5780112"/>
          </a:xfrm>
        </p:spPr>
        <p:txBody>
          <a:bodyPr>
            <a:normAutofit/>
          </a:bodyPr>
          <a:lstStyle/>
          <a:p>
            <a:pPr marL="114300" indent="0" algn="just" fontAlgn="base">
              <a:lnSpc>
                <a:spcPct val="150000"/>
              </a:lnSpc>
              <a:spcBef>
                <a:spcPts val="0"/>
              </a:spcBef>
              <a:buNone/>
            </a:pPr>
            <a:r>
              <a:rPr lang="en-US" b="1" dirty="0" smtClean="0"/>
              <a:t>JEEVA PORTAL:</a:t>
            </a:r>
          </a:p>
          <a:p>
            <a:r>
              <a:rPr lang="en-US" dirty="0"/>
              <a:t>The classification phase is performed by six classifiers: </a:t>
            </a:r>
            <a:endParaRPr lang="en-US" dirty="0" smtClean="0"/>
          </a:p>
          <a:p>
            <a:pPr lvl="1"/>
            <a:r>
              <a:rPr lang="en-US" sz="2400" b="1" dirty="0" smtClean="0"/>
              <a:t>HH</a:t>
            </a:r>
            <a:r>
              <a:rPr lang="en-US" sz="2400" b="1" dirty="0"/>
              <a:t>, </a:t>
            </a:r>
            <a:endParaRPr lang="en-US" sz="2400" b="1" dirty="0" smtClean="0"/>
          </a:p>
          <a:p>
            <a:pPr lvl="1"/>
            <a:r>
              <a:rPr lang="en-US" sz="2400" b="1" dirty="0" smtClean="0"/>
              <a:t>SS</a:t>
            </a:r>
            <a:r>
              <a:rPr lang="en-US" sz="2400" b="1" dirty="0"/>
              <a:t>, </a:t>
            </a:r>
            <a:endParaRPr lang="en-US" sz="2400" b="1" dirty="0" smtClean="0"/>
          </a:p>
          <a:p>
            <a:pPr lvl="1"/>
            <a:r>
              <a:rPr lang="en-US" sz="2400" b="1" dirty="0" smtClean="0"/>
              <a:t>TT</a:t>
            </a:r>
            <a:r>
              <a:rPr lang="en-US" sz="2400" b="1" dirty="0"/>
              <a:t>, </a:t>
            </a:r>
            <a:endParaRPr lang="en-US" sz="2400" b="1" dirty="0" smtClean="0"/>
          </a:p>
          <a:p>
            <a:pPr lvl="1"/>
            <a:r>
              <a:rPr lang="en-US" sz="2400" b="1" dirty="0" smtClean="0"/>
              <a:t>HS</a:t>
            </a:r>
            <a:r>
              <a:rPr lang="en-US" sz="2400" b="1" dirty="0"/>
              <a:t>, </a:t>
            </a:r>
            <a:endParaRPr lang="en-US" sz="2400" b="1" dirty="0" smtClean="0"/>
          </a:p>
          <a:p>
            <a:pPr lvl="1"/>
            <a:r>
              <a:rPr lang="en-US" sz="2400" b="1" dirty="0" smtClean="0"/>
              <a:t>ST </a:t>
            </a:r>
            <a:r>
              <a:rPr lang="en-US" sz="2400" b="1" dirty="0"/>
              <a:t>and </a:t>
            </a:r>
            <a:endParaRPr lang="en-US" sz="2400" b="1" dirty="0" smtClean="0"/>
          </a:p>
          <a:p>
            <a:pPr lvl="1"/>
            <a:r>
              <a:rPr lang="en-US" sz="2400" b="1" dirty="0" smtClean="0"/>
              <a:t>TH</a:t>
            </a:r>
            <a:r>
              <a:rPr lang="en-US" sz="2400" b="1" dirty="0"/>
              <a:t>. </a:t>
            </a:r>
            <a:endParaRPr lang="en-US" sz="2400" b="1" dirty="0" smtClean="0"/>
          </a:p>
          <a:p>
            <a:r>
              <a:rPr lang="en-US" dirty="0" smtClean="0"/>
              <a:t>Generally</a:t>
            </a:r>
            <a:r>
              <a:rPr lang="en-US" dirty="0"/>
              <a:t>, the prediction of </a:t>
            </a:r>
            <a:r>
              <a:rPr lang="en-US" dirty="0" smtClean="0"/>
              <a:t> secondary </a:t>
            </a:r>
            <a:r>
              <a:rPr lang="en-US" dirty="0"/>
              <a:t>structure is a three class (H, E, C) pattern </a:t>
            </a:r>
            <a:r>
              <a:rPr lang="en-US" dirty="0" smtClean="0"/>
              <a:t>recognition </a:t>
            </a:r>
            <a:r>
              <a:rPr lang="en-US" dirty="0"/>
              <a:t>problem. </a:t>
            </a:r>
            <a:endParaRPr lang="en-US" dirty="0" smtClean="0"/>
          </a:p>
          <a:p>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4170"/>
          <a:stretch/>
        </p:blipFill>
        <p:spPr bwMode="auto">
          <a:xfrm>
            <a:off x="261938" y="4797152"/>
            <a:ext cx="8054478" cy="1950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737"/>
          <a:stretch/>
        </p:blipFill>
        <p:spPr bwMode="auto">
          <a:xfrm>
            <a:off x="3779912" y="1484785"/>
            <a:ext cx="3988827" cy="250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792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177" y="35239"/>
            <a:ext cx="7620000" cy="418058"/>
          </a:xfrm>
        </p:spPr>
        <p:txBody>
          <a:bodyPr/>
          <a:lstStyle/>
          <a:p>
            <a:r>
              <a:rPr lang="en-IN" sz="3200" dirty="0"/>
              <a:t>Biology: Protein structure prediction</a:t>
            </a:r>
          </a:p>
        </p:txBody>
      </p:sp>
      <p:sp useBgFill="1">
        <p:nvSpPr>
          <p:cNvPr id="3" name="Content Placeholder 2"/>
          <p:cNvSpPr>
            <a:spLocks noGrp="1"/>
          </p:cNvSpPr>
          <p:nvPr>
            <p:ph idx="1"/>
          </p:nvPr>
        </p:nvSpPr>
        <p:spPr>
          <a:xfrm>
            <a:off x="457200" y="620688"/>
            <a:ext cx="7620000" cy="5780112"/>
          </a:xfrm>
        </p:spPr>
        <p:txBody>
          <a:bodyPr>
            <a:normAutofit/>
          </a:bodyPr>
          <a:lstStyle/>
          <a:p>
            <a:pPr marL="114300" indent="0" algn="just" fontAlgn="base">
              <a:lnSpc>
                <a:spcPct val="150000"/>
              </a:lnSpc>
              <a:spcBef>
                <a:spcPts val="0"/>
              </a:spcBef>
              <a:buNone/>
            </a:pPr>
            <a:r>
              <a:rPr lang="en-US" b="1" dirty="0" smtClean="0"/>
              <a:t>JEEVA PORTAL:</a:t>
            </a:r>
          </a:p>
          <a:p>
            <a:r>
              <a:rPr lang="en-US" dirty="0" smtClean="0"/>
              <a:t>Each </a:t>
            </a:r>
            <a:r>
              <a:rPr lang="en-US" dirty="0"/>
              <a:t>of </a:t>
            </a:r>
            <a:r>
              <a:rPr lang="en-US" dirty="0" smtClean="0"/>
              <a:t>the </a:t>
            </a:r>
            <a:r>
              <a:rPr lang="en-US" dirty="0"/>
              <a:t>six classifiers will read the data vector from the initial </a:t>
            </a:r>
            <a:r>
              <a:rPr lang="en-US" dirty="0" smtClean="0"/>
              <a:t>phase </a:t>
            </a:r>
            <a:r>
              <a:rPr lang="en-US" dirty="0"/>
              <a:t>and generate corresponding classification result. </a:t>
            </a:r>
            <a:endParaRPr lang="en-US" dirty="0" smtClean="0"/>
          </a:p>
          <a:p>
            <a:r>
              <a:rPr lang="en-US" b="1" dirty="0" smtClean="0"/>
              <a:t>Finally</a:t>
            </a:r>
            <a:r>
              <a:rPr lang="en-US" b="1" dirty="0"/>
              <a:t>, </a:t>
            </a:r>
            <a:r>
              <a:rPr lang="en-US" b="1" dirty="0" smtClean="0"/>
              <a:t> the </a:t>
            </a:r>
            <a:r>
              <a:rPr lang="en-US" b="1" dirty="0"/>
              <a:t>prediction result will be based on all of these six </a:t>
            </a:r>
            <a:r>
              <a:rPr lang="en-US" b="1" dirty="0" smtClean="0"/>
              <a:t>classification </a:t>
            </a:r>
            <a:r>
              <a:rPr lang="en-US" b="1" dirty="0"/>
              <a:t>results in the final phase.</a:t>
            </a:r>
          </a:p>
          <a:p>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737"/>
          <a:stretch/>
        </p:blipFill>
        <p:spPr bwMode="auto">
          <a:xfrm>
            <a:off x="1115616" y="2743467"/>
            <a:ext cx="6264696" cy="3930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114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BLAST?</a:t>
            </a:r>
            <a:endParaRPr lang="en-IN" dirty="0"/>
          </a:p>
        </p:txBody>
      </p:sp>
      <p:sp>
        <p:nvSpPr>
          <p:cNvPr id="3" name="Content Placeholder 2"/>
          <p:cNvSpPr>
            <a:spLocks noGrp="1"/>
          </p:cNvSpPr>
          <p:nvPr>
            <p:ph idx="1"/>
          </p:nvPr>
        </p:nvSpPr>
        <p:spPr/>
        <p:txBody>
          <a:bodyPr/>
          <a:lstStyle/>
          <a:p>
            <a:pPr marL="114300" indent="0">
              <a:buNone/>
            </a:pPr>
            <a:r>
              <a:rPr lang="en-US" b="1" dirty="0" smtClean="0"/>
              <a:t>Basic </a:t>
            </a:r>
            <a:r>
              <a:rPr lang="en-US" b="1" dirty="0"/>
              <a:t>local alignment search </a:t>
            </a:r>
            <a:r>
              <a:rPr lang="en-US" b="1" dirty="0" smtClean="0"/>
              <a:t>tool</a:t>
            </a:r>
          </a:p>
        </p:txBody>
      </p:sp>
    </p:spTree>
    <p:extLst>
      <p:ext uri="{BB962C8B-B14F-4D97-AF65-F5344CB8AC3E}">
        <p14:creationId xmlns:p14="http://schemas.microsoft.com/office/powerpoint/2010/main" val="8453908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BLAST?</a:t>
            </a:r>
            <a:endParaRPr lang="en-IN" dirty="0"/>
          </a:p>
        </p:txBody>
      </p:sp>
      <p:sp>
        <p:nvSpPr>
          <p:cNvPr id="3" name="Content Placeholder 2"/>
          <p:cNvSpPr>
            <a:spLocks noGrp="1"/>
          </p:cNvSpPr>
          <p:nvPr>
            <p:ph idx="1"/>
          </p:nvPr>
        </p:nvSpPr>
        <p:spPr/>
        <p:txBody>
          <a:bodyPr/>
          <a:lstStyle/>
          <a:p>
            <a:r>
              <a:rPr lang="en-US" dirty="0"/>
              <a:t>In bioinformatics, </a:t>
            </a:r>
            <a:r>
              <a:rPr lang="en-US" b="1" dirty="0"/>
              <a:t>BLAST (basic local alignment search tool</a:t>
            </a:r>
            <a:r>
              <a:rPr lang="en-US" b="1" dirty="0" smtClean="0"/>
              <a:t>) </a:t>
            </a:r>
          </a:p>
          <a:p>
            <a:r>
              <a:rPr lang="en-US" dirty="0" smtClean="0"/>
              <a:t>An </a:t>
            </a:r>
            <a:r>
              <a:rPr lang="en-US" dirty="0"/>
              <a:t>algorithm and program for comparing primary biological sequence information, such </a:t>
            </a:r>
            <a:r>
              <a:rPr lang="en-US" b="1" dirty="0"/>
              <a:t>as the amino-acid sequences of proteins or the nucleotides of DNA and/or RNA </a:t>
            </a:r>
            <a:r>
              <a:rPr lang="en-US" b="1" dirty="0" smtClean="0"/>
              <a:t>sequences</a:t>
            </a:r>
          </a:p>
          <a:p>
            <a:r>
              <a:rPr lang="en-US" dirty="0"/>
              <a:t>A BLAST search enables a researcher to </a:t>
            </a:r>
            <a:r>
              <a:rPr lang="en-US" b="1" dirty="0">
                <a:solidFill>
                  <a:srgbClr val="FF0000"/>
                </a:solidFill>
              </a:rPr>
              <a:t>compare a subject protein or nucleotide sequence (called a query) with a library or database of sequences,</a:t>
            </a:r>
            <a:r>
              <a:rPr lang="en-US" dirty="0">
                <a:solidFill>
                  <a:srgbClr val="FF0000"/>
                </a:solidFill>
              </a:rPr>
              <a:t> </a:t>
            </a:r>
            <a:r>
              <a:rPr lang="en-US" b="1" dirty="0">
                <a:solidFill>
                  <a:srgbClr val="FF0000"/>
                </a:solidFill>
              </a:rPr>
              <a:t>and identify database sequences that resemble the query sequence above a certain threshold.</a:t>
            </a:r>
            <a:endParaRPr lang="en-IN" b="1" dirty="0">
              <a:solidFill>
                <a:srgbClr val="FF0000"/>
              </a:solidFill>
            </a:endParaRPr>
          </a:p>
        </p:txBody>
      </p:sp>
    </p:spTree>
    <p:extLst>
      <p:ext uri="{BB962C8B-B14F-4D97-AF65-F5344CB8AC3E}">
        <p14:creationId xmlns:p14="http://schemas.microsoft.com/office/powerpoint/2010/main" val="6197400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BLAST?</a:t>
            </a:r>
            <a:r>
              <a:rPr lang="en-IN" sz="2000" dirty="0"/>
              <a:t/>
            </a:r>
            <a:br>
              <a:rPr lang="en-IN" sz="2000" dirty="0"/>
            </a:br>
            <a:r>
              <a:rPr lang="en-IN" sz="2000" dirty="0"/>
              <a:t>https://blast.ncbi.nlm.nih.gov/Blast.cgi</a:t>
            </a:r>
            <a:endParaRPr lang="en-IN" dirty="0"/>
          </a:p>
        </p:txBody>
      </p:sp>
      <p:sp>
        <p:nvSpPr>
          <p:cNvPr id="4" name="Content Placeholder 3"/>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628800"/>
            <a:ext cx="7746272"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64203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BLAST?</a:t>
            </a:r>
            <a:endParaRPr lang="en-IN" dirty="0"/>
          </a:p>
        </p:txBody>
      </p:sp>
      <p:sp>
        <p:nvSpPr>
          <p:cNvPr id="3" name="Content Placeholder 2"/>
          <p:cNvSpPr>
            <a:spLocks noGrp="1"/>
          </p:cNvSpPr>
          <p:nvPr>
            <p:ph idx="1"/>
          </p:nvPr>
        </p:nvSpPr>
        <p:spPr/>
        <p:txBody>
          <a:bodyPr/>
          <a:lstStyle/>
          <a:p>
            <a:r>
              <a:rPr lang="en-US" dirty="0"/>
              <a:t>For example, following the discovery of a previously unknown gene in the mouse, </a:t>
            </a:r>
            <a:endParaRPr lang="en-US" dirty="0" smtClean="0"/>
          </a:p>
          <a:p>
            <a:r>
              <a:rPr lang="en-US" b="1" dirty="0" smtClean="0"/>
              <a:t>A </a:t>
            </a:r>
            <a:r>
              <a:rPr lang="en-US" b="1" dirty="0"/>
              <a:t>scientist will typically perform a BLAST search of the human genome to see if humans carry a similar gene; </a:t>
            </a:r>
            <a:endParaRPr lang="en-US" b="1" dirty="0" smtClean="0"/>
          </a:p>
          <a:p>
            <a:r>
              <a:rPr lang="en-US" dirty="0" smtClean="0"/>
              <a:t>BLAST </a:t>
            </a:r>
            <a:r>
              <a:rPr lang="en-US" dirty="0"/>
              <a:t>will identify sequences in the human genome that resemble the mouse gene based on similarity of sequence.</a:t>
            </a:r>
            <a:endParaRPr lang="en-IN" dirty="0"/>
          </a:p>
        </p:txBody>
      </p:sp>
    </p:spTree>
    <p:extLst>
      <p:ext uri="{BB962C8B-B14F-4D97-AF65-F5344CB8AC3E}">
        <p14:creationId xmlns:p14="http://schemas.microsoft.com/office/powerpoint/2010/main" val="22448766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PSI-BLAST?</a:t>
            </a:r>
            <a:endParaRPr lang="en-IN" dirty="0"/>
          </a:p>
        </p:txBody>
      </p:sp>
      <p:sp>
        <p:nvSpPr>
          <p:cNvPr id="3" name="Content Placeholder 2"/>
          <p:cNvSpPr>
            <a:spLocks noGrp="1"/>
          </p:cNvSpPr>
          <p:nvPr>
            <p:ph idx="1"/>
          </p:nvPr>
        </p:nvSpPr>
        <p:spPr/>
        <p:txBody>
          <a:bodyPr/>
          <a:lstStyle/>
          <a:p>
            <a:r>
              <a:rPr lang="en-US" dirty="0" smtClean="0"/>
              <a:t>Position-Specific </a:t>
            </a:r>
            <a:r>
              <a:rPr lang="en-US" dirty="0"/>
              <a:t>Iterative Basic Local Alignment Search </a:t>
            </a:r>
            <a:r>
              <a:rPr lang="en-US" dirty="0" smtClean="0"/>
              <a:t>Tool</a:t>
            </a:r>
          </a:p>
          <a:p>
            <a:r>
              <a:rPr lang="en-US" dirty="0" smtClean="0"/>
              <a:t>PSI-BLAST derives </a:t>
            </a:r>
            <a:r>
              <a:rPr lang="en-US" dirty="0"/>
              <a:t>a position-specific scoring matrix (PSSM) or profile from the </a:t>
            </a:r>
            <a:r>
              <a:rPr lang="en-US" b="1" dirty="0"/>
              <a:t>multiple sequence alignment of sequences detected above a given score threshold using protein–protein BLAST. </a:t>
            </a:r>
            <a:endParaRPr lang="en-IN" b="1" dirty="0"/>
          </a:p>
        </p:txBody>
      </p:sp>
    </p:spTree>
    <p:extLst>
      <p:ext uri="{BB962C8B-B14F-4D97-AF65-F5344CB8AC3E}">
        <p14:creationId xmlns:p14="http://schemas.microsoft.com/office/powerpoint/2010/main" val="24214739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PSI-BLAST?</a:t>
            </a:r>
            <a:endParaRPr lang="en-IN" dirty="0"/>
          </a:p>
        </p:txBody>
      </p:sp>
      <p:sp>
        <p:nvSpPr>
          <p:cNvPr id="3" name="Content Placeholder 2"/>
          <p:cNvSpPr>
            <a:spLocks noGrp="1"/>
          </p:cNvSpPr>
          <p:nvPr>
            <p:ph idx="1"/>
          </p:nvPr>
        </p:nvSpPr>
        <p:spPr/>
        <p:txBody>
          <a:bodyPr/>
          <a:lstStyle/>
          <a:p>
            <a:r>
              <a:rPr lang="en-US" dirty="0"/>
              <a:t>During the initial phase, the algorithm reads a protein sequence, submits it to </a:t>
            </a:r>
            <a:r>
              <a:rPr lang="en-US" b="1" dirty="0"/>
              <a:t>PSI-BLAST </a:t>
            </a:r>
            <a:r>
              <a:rPr lang="en-US" b="1" dirty="0" smtClean="0"/>
              <a:t>to </a:t>
            </a:r>
            <a:r>
              <a:rPr lang="en-US" b="1" dirty="0"/>
              <a:t>obtain the PSSM features and finally generates feature vector for classification.</a:t>
            </a:r>
            <a:endParaRPr lang="en-IN" b="1" dirty="0"/>
          </a:p>
        </p:txBody>
      </p:sp>
    </p:spTree>
    <p:extLst>
      <p:ext uri="{BB962C8B-B14F-4D97-AF65-F5344CB8AC3E}">
        <p14:creationId xmlns:p14="http://schemas.microsoft.com/office/powerpoint/2010/main" val="29379700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Biology: Protein structure prediction</a:t>
            </a:r>
          </a:p>
        </p:txBody>
      </p:sp>
      <p:sp useBgFill="1">
        <p:nvSpPr>
          <p:cNvPr id="3" name="Content Placeholder 2"/>
          <p:cNvSpPr>
            <a:spLocks noGrp="1"/>
          </p:cNvSpPr>
          <p:nvPr>
            <p:ph idx="1"/>
          </p:nvPr>
        </p:nvSpPr>
        <p:spPr>
          <a:xfrm>
            <a:off x="457200" y="1196752"/>
            <a:ext cx="7620000" cy="5204048"/>
          </a:xfrm>
        </p:spPr>
        <p:txBody>
          <a:bodyPr>
            <a:normAutofit/>
          </a:bodyPr>
          <a:lstStyle/>
          <a:p>
            <a:pPr marL="114300" indent="0" algn="just" fontAlgn="base">
              <a:lnSpc>
                <a:spcPct val="150000"/>
              </a:lnSpc>
              <a:spcBef>
                <a:spcPts val="0"/>
              </a:spcBef>
              <a:buNone/>
            </a:pPr>
            <a:r>
              <a:rPr lang="en-US" b="1" dirty="0" smtClean="0"/>
              <a:t>JEEVA PORTAL:</a:t>
            </a:r>
          </a:p>
          <a:p>
            <a:pPr algn="just" fontAlgn="base">
              <a:lnSpc>
                <a:spcPct val="150000"/>
              </a:lnSpc>
              <a:spcBef>
                <a:spcPts val="0"/>
              </a:spcBef>
            </a:pPr>
            <a:r>
              <a:rPr lang="en-US" dirty="0" smtClean="0"/>
              <a:t>This </a:t>
            </a:r>
            <a:r>
              <a:rPr lang="en-US" dirty="0"/>
              <a:t>creates the opportunity to </a:t>
            </a:r>
            <a:r>
              <a:rPr lang="en-US" b="1" dirty="0"/>
              <a:t>sensibly reduce the computational time of the prediction</a:t>
            </a:r>
            <a:r>
              <a:rPr lang="en-US" dirty="0"/>
              <a:t>. </a:t>
            </a:r>
            <a:endParaRPr lang="en-US" dirty="0" smtClean="0"/>
          </a:p>
          <a:p>
            <a:pPr algn="just" fontAlgn="base">
              <a:lnSpc>
                <a:spcPct val="150000"/>
              </a:lnSpc>
              <a:spcBef>
                <a:spcPts val="0"/>
              </a:spcBef>
            </a:pPr>
            <a:r>
              <a:rPr lang="en-US" b="1" dirty="0" smtClean="0"/>
              <a:t>The </a:t>
            </a:r>
            <a:r>
              <a:rPr lang="en-US" b="1" dirty="0"/>
              <a:t>prediction algorithm is then translated into a task graph that is submitted to </a:t>
            </a:r>
            <a:r>
              <a:rPr lang="en-US" b="1" dirty="0" smtClean="0"/>
              <a:t>Aneka(scalable cloud middleware).</a:t>
            </a:r>
            <a:r>
              <a:rPr lang="en-US" dirty="0" smtClean="0"/>
              <a:t> </a:t>
            </a:r>
          </a:p>
          <a:p>
            <a:pPr algn="just" fontAlgn="base">
              <a:lnSpc>
                <a:spcPct val="150000"/>
              </a:lnSpc>
              <a:spcBef>
                <a:spcPts val="0"/>
              </a:spcBef>
            </a:pPr>
            <a:r>
              <a:rPr lang="en-US" dirty="0" smtClean="0"/>
              <a:t>Once </a:t>
            </a:r>
            <a:r>
              <a:rPr lang="en-US" dirty="0"/>
              <a:t>the task is completed, </a:t>
            </a:r>
            <a:r>
              <a:rPr lang="en-US" b="1" dirty="0"/>
              <a:t>the middleware makes the results available for visualization through the portal.</a:t>
            </a:r>
            <a:endParaRPr lang="en-IN" b="1" dirty="0"/>
          </a:p>
        </p:txBody>
      </p:sp>
    </p:spTree>
    <p:extLst>
      <p:ext uri="{BB962C8B-B14F-4D97-AF65-F5344CB8AC3E}">
        <p14:creationId xmlns:p14="http://schemas.microsoft.com/office/powerpoint/2010/main" val="356947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Healthcare: ECG analysis in Cloud</a:t>
            </a:r>
            <a:endParaRPr lang="en-IN" sz="4000" dirty="0"/>
          </a:p>
        </p:txBody>
      </p:sp>
      <p:sp>
        <p:nvSpPr>
          <p:cNvPr id="3" name="Content Placeholder 2"/>
          <p:cNvSpPr>
            <a:spLocks noGrp="1"/>
          </p:cNvSpPr>
          <p:nvPr>
            <p:ph idx="1"/>
          </p:nvPr>
        </p:nvSpPr>
        <p:spPr/>
        <p:txBody>
          <a:bodyPr>
            <a:normAutofit/>
          </a:bodyPr>
          <a:lstStyle/>
          <a:p>
            <a:pPr algn="just"/>
            <a:r>
              <a:rPr lang="en-US" dirty="0" smtClean="0"/>
              <a:t>With </a:t>
            </a:r>
            <a:r>
              <a:rPr lang="en-US" dirty="0"/>
              <a:t>recent technological developments such as cell phones and cloud computing, a range of services and devices are developed to provide health care</a:t>
            </a:r>
            <a:r>
              <a:rPr lang="en-US" dirty="0" smtClean="0"/>
              <a:t>.</a:t>
            </a:r>
          </a:p>
          <a:p>
            <a:pPr algn="just"/>
            <a:r>
              <a:rPr lang="en-US" b="1" dirty="0" smtClean="0"/>
              <a:t> </a:t>
            </a:r>
            <a:r>
              <a:rPr lang="en-US" b="1" dirty="0"/>
              <a:t>In the cloud system, medical data can be gathered and distributed automatically to medical practitioners anywhere in the world. </a:t>
            </a:r>
            <a:endParaRPr lang="en-US" b="1" dirty="0" smtClean="0"/>
          </a:p>
          <a:p>
            <a:pPr algn="just"/>
            <a:r>
              <a:rPr lang="en-US" dirty="0" smtClean="0"/>
              <a:t>From </a:t>
            </a:r>
            <a:r>
              <a:rPr lang="en-US" dirty="0"/>
              <a:t>there, doctors in the field have the capability of returning input to specific patients.</a:t>
            </a:r>
            <a:endParaRPr lang="en-IN" dirty="0"/>
          </a:p>
        </p:txBody>
      </p:sp>
    </p:spTree>
    <p:extLst>
      <p:ext uri="{BB962C8B-B14F-4D97-AF65-F5344CB8AC3E}">
        <p14:creationId xmlns:p14="http://schemas.microsoft.com/office/powerpoint/2010/main" val="305775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t>Biology: Protein structure prediction</a:t>
            </a:r>
          </a:p>
        </p:txBody>
      </p:sp>
      <p:sp>
        <p:nvSpPr>
          <p:cNvPr id="3" name="Content Placeholder 2"/>
          <p:cNvSpPr>
            <a:spLocks noGrp="1"/>
          </p:cNvSpPr>
          <p:nvPr>
            <p:ph idx="1"/>
          </p:nvPr>
        </p:nvSpPr>
        <p:spPr>
          <a:xfrm>
            <a:off x="457200" y="1412776"/>
            <a:ext cx="7620000" cy="4988024"/>
          </a:xfrm>
        </p:spPr>
        <p:txBody>
          <a:bodyPr>
            <a:normAutofit/>
          </a:bodyPr>
          <a:lstStyle/>
          <a:p>
            <a:pPr algn="just" fontAlgn="base">
              <a:lnSpc>
                <a:spcPct val="150000"/>
              </a:lnSpc>
              <a:spcBef>
                <a:spcPts val="0"/>
              </a:spcBef>
            </a:pPr>
            <a:r>
              <a:rPr lang="en-US" dirty="0" smtClean="0"/>
              <a:t>Aneka </a:t>
            </a:r>
            <a:r>
              <a:rPr lang="en-US" dirty="0"/>
              <a:t>is a </a:t>
            </a:r>
            <a:r>
              <a:rPr lang="en-US" b="1" dirty="0"/>
              <a:t>platform and a framework for developing distributed applications on the Cloud. </a:t>
            </a:r>
            <a:endParaRPr lang="en-US" b="1" dirty="0" smtClean="0"/>
          </a:p>
          <a:p>
            <a:pPr algn="just" fontAlgn="base">
              <a:lnSpc>
                <a:spcPct val="150000"/>
              </a:lnSpc>
              <a:spcBef>
                <a:spcPts val="0"/>
              </a:spcBef>
            </a:pPr>
            <a:r>
              <a:rPr lang="en-US" dirty="0" smtClean="0"/>
              <a:t>It </a:t>
            </a:r>
            <a:r>
              <a:rPr lang="en-US" dirty="0"/>
              <a:t>harnesses the spare CPU cycles of a heterogeneous network of desktop PCs and servers or datacenters on demand</a:t>
            </a:r>
            <a:r>
              <a:rPr lang="en-US" dirty="0" smtClean="0"/>
              <a:t>.</a:t>
            </a:r>
          </a:p>
          <a:p>
            <a:pPr algn="just" fontAlgn="base">
              <a:lnSpc>
                <a:spcPct val="150000"/>
              </a:lnSpc>
              <a:spcBef>
                <a:spcPts val="0"/>
              </a:spcBef>
            </a:pPr>
            <a:r>
              <a:rPr lang="en-US" b="1" dirty="0"/>
              <a:t>Aneka provides developers with a rich set of APIs </a:t>
            </a:r>
            <a:r>
              <a:rPr lang="en-US" dirty="0"/>
              <a:t>for transparently exploiting such resources and </a:t>
            </a:r>
            <a:r>
              <a:rPr lang="en-US" b="1" dirty="0"/>
              <a:t>expressing the business logic of applications by using the preferred programming abstractions. </a:t>
            </a:r>
          </a:p>
          <a:p>
            <a:pPr algn="just">
              <a:lnSpc>
                <a:spcPct val="150000"/>
              </a:lnSpc>
              <a:spcBef>
                <a:spcPts val="0"/>
              </a:spcBef>
            </a:pPr>
            <a:endParaRPr lang="en-IN" dirty="0"/>
          </a:p>
        </p:txBody>
      </p:sp>
    </p:spTree>
    <p:extLst>
      <p:ext uri="{BB962C8B-B14F-4D97-AF65-F5344CB8AC3E}">
        <p14:creationId xmlns:p14="http://schemas.microsoft.com/office/powerpoint/2010/main" val="39166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Geoscience: satellite image processing</a:t>
            </a:r>
          </a:p>
        </p:txBody>
      </p:sp>
      <p:sp>
        <p:nvSpPr>
          <p:cNvPr id="3" name="Content Placeholder 2"/>
          <p:cNvSpPr>
            <a:spLocks noGrp="1"/>
          </p:cNvSpPr>
          <p:nvPr>
            <p:ph idx="1"/>
          </p:nvPr>
        </p:nvSpPr>
        <p:spPr>
          <a:xfrm>
            <a:off x="457200" y="1600200"/>
            <a:ext cx="7787208" cy="4925144"/>
          </a:xfrm>
        </p:spPr>
        <p:txBody>
          <a:bodyPr/>
          <a:lstStyle/>
          <a:p>
            <a:pPr algn="just">
              <a:lnSpc>
                <a:spcPct val="150000"/>
              </a:lnSpc>
              <a:spcBef>
                <a:spcPts val="0"/>
              </a:spcBef>
            </a:pPr>
            <a:r>
              <a:rPr lang="en-US" dirty="0"/>
              <a:t>Geoscience applications collect, produce, and analyze massive amounts of geospatial and </a:t>
            </a:r>
            <a:r>
              <a:rPr lang="en-US" dirty="0" smtClean="0"/>
              <a:t>non-spatial </a:t>
            </a:r>
            <a:r>
              <a:rPr lang="en-US" dirty="0"/>
              <a:t>data. </a:t>
            </a:r>
            <a:endParaRPr lang="en-US" dirty="0" smtClean="0"/>
          </a:p>
          <a:p>
            <a:pPr algn="just">
              <a:lnSpc>
                <a:spcPct val="150000"/>
              </a:lnSpc>
              <a:spcBef>
                <a:spcPts val="0"/>
              </a:spcBef>
            </a:pPr>
            <a:r>
              <a:rPr lang="en-US" dirty="0" smtClean="0"/>
              <a:t>As </a:t>
            </a:r>
            <a:r>
              <a:rPr lang="en-US" dirty="0"/>
              <a:t>the technology progresses and our planet becomes more instrumented </a:t>
            </a:r>
            <a:r>
              <a:rPr lang="en-US" b="1" dirty="0"/>
              <a:t>(i.e., through the deployment of sensors and satellites for monitoring), the volume of data that needs to be processed increases significantly.</a:t>
            </a:r>
            <a:endParaRPr lang="en-IN" b="1" dirty="0"/>
          </a:p>
        </p:txBody>
      </p:sp>
    </p:spTree>
    <p:extLst>
      <p:ext uri="{BB962C8B-B14F-4D97-AF65-F5344CB8AC3E}">
        <p14:creationId xmlns:p14="http://schemas.microsoft.com/office/powerpoint/2010/main" val="17138897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and Non-Spatial Data</a:t>
            </a:r>
            <a:endParaRPr lang="en-IN" dirty="0"/>
          </a:p>
        </p:txBody>
      </p:sp>
      <p:sp>
        <p:nvSpPr>
          <p:cNvPr id="3" name="Content Placeholder 2"/>
          <p:cNvSpPr>
            <a:spLocks noGrp="1"/>
          </p:cNvSpPr>
          <p:nvPr>
            <p:ph idx="1"/>
          </p:nvPr>
        </p:nvSpPr>
        <p:spPr/>
        <p:txBody>
          <a:bodyPr>
            <a:normAutofit/>
          </a:bodyPr>
          <a:lstStyle/>
          <a:p>
            <a:r>
              <a:rPr lang="en-US" dirty="0"/>
              <a:t>Spatial data provides the location information of the features whereas non-spatial data describes characteristics of the features</a:t>
            </a:r>
            <a:r>
              <a:rPr lang="en-US" dirty="0" smtClean="0"/>
              <a:t>.</a:t>
            </a:r>
          </a:p>
          <a:p>
            <a:endParaRPr lang="en-US" dirty="0" smtClean="0"/>
          </a:p>
          <a:p>
            <a:r>
              <a:rPr lang="en-US" dirty="0" smtClean="0"/>
              <a:t>Non-spatial </a:t>
            </a:r>
            <a:r>
              <a:rPr lang="en-US" dirty="0"/>
              <a:t>data is also known as attribute data. </a:t>
            </a:r>
            <a:endParaRPr lang="en-US" dirty="0" smtClean="0"/>
          </a:p>
          <a:p>
            <a:endParaRPr lang="en-US" dirty="0"/>
          </a:p>
          <a:p>
            <a:r>
              <a:rPr lang="en-US" dirty="0"/>
              <a:t>A combination of spatial and non-spatial data is known as geospatial data.</a:t>
            </a:r>
            <a:endParaRPr lang="en-US" dirty="0" smtClean="0"/>
          </a:p>
          <a:p>
            <a:endParaRPr lang="en-US" dirty="0"/>
          </a:p>
          <a:p>
            <a:pPr marL="114300" indent="0">
              <a:buNone/>
            </a:pPr>
            <a:endParaRPr lang="en-IN" dirty="0"/>
          </a:p>
        </p:txBody>
      </p:sp>
    </p:spTree>
    <p:extLst>
      <p:ext uri="{BB962C8B-B14F-4D97-AF65-F5344CB8AC3E}">
        <p14:creationId xmlns:p14="http://schemas.microsoft.com/office/powerpoint/2010/main" val="17518385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and Non-Spatial Data</a:t>
            </a:r>
            <a:endParaRPr lang="en-IN" dirty="0"/>
          </a:p>
        </p:txBody>
      </p:sp>
      <p:sp>
        <p:nvSpPr>
          <p:cNvPr id="3" name="Content Placeholder 2"/>
          <p:cNvSpPr>
            <a:spLocks noGrp="1"/>
          </p:cNvSpPr>
          <p:nvPr>
            <p:ph idx="1"/>
          </p:nvPr>
        </p:nvSpPr>
        <p:spPr/>
        <p:txBody>
          <a:bodyPr>
            <a:normAutofit/>
          </a:bodyPr>
          <a:lstStyle/>
          <a:p>
            <a:r>
              <a:rPr lang="en-US" dirty="0" smtClean="0"/>
              <a:t>It </a:t>
            </a:r>
            <a:r>
              <a:rPr lang="en-US" dirty="0"/>
              <a:t>means that both (spatial and non-spatial) data are essential for successful operation of a GIS</a:t>
            </a:r>
            <a:r>
              <a:rPr lang="en-US" dirty="0" smtClean="0"/>
              <a:t>.</a:t>
            </a:r>
          </a:p>
          <a:p>
            <a:endParaRPr lang="en-US" dirty="0"/>
          </a:p>
          <a:p>
            <a:r>
              <a:rPr lang="en-US" dirty="0" smtClean="0"/>
              <a:t>A </a:t>
            </a:r>
            <a:r>
              <a:rPr lang="en-US" dirty="0"/>
              <a:t>typical GIS involves both spatial and non-spatial data. </a:t>
            </a:r>
            <a:endParaRPr lang="en-US" dirty="0" smtClean="0"/>
          </a:p>
          <a:p>
            <a:endParaRPr lang="en-US" dirty="0" smtClean="0"/>
          </a:p>
          <a:p>
            <a:r>
              <a:rPr lang="en-US" dirty="0" smtClean="0"/>
              <a:t>The </a:t>
            </a:r>
            <a:r>
              <a:rPr lang="en-US" dirty="0"/>
              <a:t>first principle you will learn here is that no GIS will work in the absence of non-spatial data.</a:t>
            </a:r>
            <a:endParaRPr lang="en-IN" dirty="0"/>
          </a:p>
        </p:txBody>
      </p:sp>
    </p:spTree>
    <p:extLst>
      <p:ext uri="{BB962C8B-B14F-4D97-AF65-F5344CB8AC3E}">
        <p14:creationId xmlns:p14="http://schemas.microsoft.com/office/powerpoint/2010/main" val="13873760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Spatial Data</a:t>
            </a:r>
            <a:r>
              <a:rPr lang="en-US" dirty="0" smtClean="0"/>
              <a:t>?</a:t>
            </a:r>
            <a:endParaRPr lang="en-IN" dirty="0"/>
          </a:p>
        </p:txBody>
      </p:sp>
      <p:sp>
        <p:nvSpPr>
          <p:cNvPr id="3" name="Content Placeholder 2"/>
          <p:cNvSpPr>
            <a:spLocks noGrp="1"/>
          </p:cNvSpPr>
          <p:nvPr>
            <p:ph idx="1"/>
          </p:nvPr>
        </p:nvSpPr>
        <p:spPr/>
        <p:txBody>
          <a:bodyPr>
            <a:normAutofit lnSpcReduction="10000"/>
          </a:bodyPr>
          <a:lstStyle/>
          <a:p>
            <a:r>
              <a:rPr lang="en-US" dirty="0" smtClean="0"/>
              <a:t>Spatial </a:t>
            </a:r>
            <a:r>
              <a:rPr lang="en-US" dirty="0"/>
              <a:t>data refers to information that has a geographic or spatial component. It represents the physical location, size, and shape of objects on the Earth’s surface.</a:t>
            </a:r>
          </a:p>
          <a:p>
            <a:endParaRPr lang="en-US" dirty="0"/>
          </a:p>
          <a:p>
            <a:r>
              <a:rPr lang="en-US" dirty="0"/>
              <a:t>Spatial data can be captured through various sources such as satellite imagery, GPS devices, aerial photographs, or surveys</a:t>
            </a:r>
            <a:r>
              <a:rPr lang="en-US" dirty="0" smtClean="0"/>
              <a:t>.</a:t>
            </a:r>
          </a:p>
          <a:p>
            <a:pPr marL="114300" indent="0">
              <a:buNone/>
            </a:pPr>
            <a:endParaRPr lang="en-US" dirty="0" smtClean="0"/>
          </a:p>
          <a:p>
            <a:pPr marL="114300" indent="0">
              <a:buNone/>
            </a:pPr>
            <a:r>
              <a:rPr lang="en-US" b="1" dirty="0" smtClean="0"/>
              <a:t>Examples </a:t>
            </a:r>
            <a:r>
              <a:rPr lang="en-US" b="1" dirty="0"/>
              <a:t>of Spatial Data In GIS</a:t>
            </a:r>
          </a:p>
          <a:p>
            <a:r>
              <a:rPr lang="en-US" dirty="0"/>
              <a:t>We encounter spatial data in our everyday lives. Examples include:</a:t>
            </a:r>
          </a:p>
          <a:p>
            <a:r>
              <a:rPr lang="en-US" dirty="0"/>
              <a:t>Navigation maps like Google Maps.</a:t>
            </a:r>
          </a:p>
          <a:p>
            <a:r>
              <a:rPr lang="en-US" dirty="0" err="1"/>
              <a:t>Geolocation</a:t>
            </a:r>
            <a:r>
              <a:rPr lang="en-US" dirty="0"/>
              <a:t> tags on social media posts.</a:t>
            </a:r>
          </a:p>
          <a:p>
            <a:r>
              <a:rPr lang="en-US" dirty="0"/>
              <a:t>Satellite images</a:t>
            </a:r>
            <a:r>
              <a:rPr lang="en-US" dirty="0" smtClean="0"/>
              <a:t>. </a:t>
            </a:r>
            <a:endParaRPr lang="en-IN" dirty="0"/>
          </a:p>
        </p:txBody>
      </p:sp>
    </p:spTree>
    <p:extLst>
      <p:ext uri="{BB962C8B-B14F-4D97-AF65-F5344CB8AC3E}">
        <p14:creationId xmlns:p14="http://schemas.microsoft.com/office/powerpoint/2010/main" val="26764845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Non-Spatial </a:t>
            </a:r>
            <a:r>
              <a:rPr lang="en-US" dirty="0"/>
              <a:t>Data</a:t>
            </a:r>
            <a:r>
              <a:rPr lang="en-US" dirty="0" smtClean="0"/>
              <a:t>?</a:t>
            </a:r>
            <a:endParaRPr lang="en-IN" dirty="0"/>
          </a:p>
        </p:txBody>
      </p:sp>
      <p:sp>
        <p:nvSpPr>
          <p:cNvPr id="3" name="Content Placeholder 2"/>
          <p:cNvSpPr>
            <a:spLocks noGrp="1"/>
          </p:cNvSpPr>
          <p:nvPr>
            <p:ph idx="1"/>
          </p:nvPr>
        </p:nvSpPr>
        <p:spPr/>
        <p:txBody>
          <a:bodyPr>
            <a:normAutofit/>
          </a:bodyPr>
          <a:lstStyle/>
          <a:p>
            <a:r>
              <a:rPr lang="en-US" dirty="0"/>
              <a:t>Non-spatial data, in contrast, lacks any geographical components. </a:t>
            </a:r>
            <a:r>
              <a:rPr lang="en-US"/>
              <a:t>This data represents the information that is independent of any spatial constraints.</a:t>
            </a:r>
            <a:endParaRPr lang="en-IN" dirty="0"/>
          </a:p>
        </p:txBody>
      </p:sp>
    </p:spTree>
    <p:extLst>
      <p:ext uri="{BB962C8B-B14F-4D97-AF65-F5344CB8AC3E}">
        <p14:creationId xmlns:p14="http://schemas.microsoft.com/office/powerpoint/2010/main" val="39622275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Geoscience: satellite image processing</a:t>
            </a:r>
          </a:p>
        </p:txBody>
      </p:sp>
      <p:sp>
        <p:nvSpPr>
          <p:cNvPr id="3" name="Content Placeholder 2"/>
          <p:cNvSpPr>
            <a:spLocks noGrp="1"/>
          </p:cNvSpPr>
          <p:nvPr>
            <p:ph idx="1"/>
          </p:nvPr>
        </p:nvSpPr>
        <p:spPr>
          <a:xfrm>
            <a:off x="457200" y="1600200"/>
            <a:ext cx="7787208" cy="4925144"/>
          </a:xfrm>
        </p:spPr>
        <p:txBody>
          <a:bodyPr/>
          <a:lstStyle/>
          <a:p>
            <a:pPr algn="just">
              <a:lnSpc>
                <a:spcPct val="150000"/>
              </a:lnSpc>
              <a:spcBef>
                <a:spcPts val="0"/>
              </a:spcBef>
            </a:pPr>
            <a:r>
              <a:rPr lang="en-US" dirty="0" smtClean="0"/>
              <a:t>GIS </a:t>
            </a:r>
            <a:r>
              <a:rPr lang="en-US" dirty="0"/>
              <a:t>applications </a:t>
            </a:r>
            <a:r>
              <a:rPr lang="en-US" b="1" dirty="0"/>
              <a:t>capture, store, manipulate, analyze, manage, and </a:t>
            </a:r>
            <a:r>
              <a:rPr lang="en-US" b="1" dirty="0" smtClean="0"/>
              <a:t>present </a:t>
            </a:r>
            <a:r>
              <a:rPr lang="en-US" b="1" dirty="0"/>
              <a:t>all types of geographically referenced data</a:t>
            </a:r>
            <a:r>
              <a:rPr lang="en-US" b="1" dirty="0" smtClean="0"/>
              <a:t>.</a:t>
            </a:r>
          </a:p>
          <a:p>
            <a:pPr algn="just">
              <a:lnSpc>
                <a:spcPct val="150000"/>
              </a:lnSpc>
              <a:spcBef>
                <a:spcPts val="0"/>
              </a:spcBef>
            </a:pPr>
            <a:r>
              <a:rPr lang="en-US" dirty="0"/>
              <a:t>This type of information is now becoming </a:t>
            </a:r>
            <a:r>
              <a:rPr lang="en-US" dirty="0" smtClean="0"/>
              <a:t>increasingly </a:t>
            </a:r>
            <a:r>
              <a:rPr lang="en-US" dirty="0"/>
              <a:t>relevant to a wide variety of application domains: </a:t>
            </a:r>
            <a:r>
              <a:rPr lang="en-US" b="1" dirty="0"/>
              <a:t>from advanced farming to civil security and natural resources management</a:t>
            </a:r>
            <a:r>
              <a:rPr lang="en-US" b="1" dirty="0" smtClean="0"/>
              <a:t>.</a:t>
            </a:r>
          </a:p>
          <a:p>
            <a:pPr algn="just">
              <a:lnSpc>
                <a:spcPct val="150000"/>
              </a:lnSpc>
              <a:spcBef>
                <a:spcPts val="0"/>
              </a:spcBef>
            </a:pPr>
            <a:r>
              <a:rPr lang="en-US" dirty="0"/>
              <a:t>As a result, </a:t>
            </a:r>
            <a:r>
              <a:rPr lang="en-US" b="1" dirty="0"/>
              <a:t>a considerable amount of geo-referenced data is ingested into computer systems for further processing and analysis</a:t>
            </a:r>
            <a:endParaRPr lang="en-US" b="1" dirty="0" smtClean="0"/>
          </a:p>
          <a:p>
            <a:pPr algn="just">
              <a:lnSpc>
                <a:spcPct val="150000"/>
              </a:lnSpc>
              <a:spcBef>
                <a:spcPts val="0"/>
              </a:spcBef>
            </a:pPr>
            <a:endParaRPr lang="en-IN" dirty="0"/>
          </a:p>
        </p:txBody>
      </p:sp>
    </p:spTree>
    <p:extLst>
      <p:ext uri="{BB962C8B-B14F-4D97-AF65-F5344CB8AC3E}">
        <p14:creationId xmlns:p14="http://schemas.microsoft.com/office/powerpoint/2010/main" val="33020177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Geoscience: satellite image processing</a:t>
            </a:r>
          </a:p>
        </p:txBody>
      </p:sp>
      <p:sp>
        <p:nvSpPr>
          <p:cNvPr id="3" name="Content Placeholder 2"/>
          <p:cNvSpPr>
            <a:spLocks noGrp="1"/>
          </p:cNvSpPr>
          <p:nvPr>
            <p:ph idx="1"/>
          </p:nvPr>
        </p:nvSpPr>
        <p:spPr>
          <a:xfrm>
            <a:off x="457200" y="1600200"/>
            <a:ext cx="7787208" cy="4925144"/>
          </a:xfrm>
        </p:spPr>
        <p:txBody>
          <a:bodyPr>
            <a:normAutofit/>
          </a:bodyPr>
          <a:lstStyle/>
          <a:p>
            <a:pPr algn="just">
              <a:lnSpc>
                <a:spcPct val="150000"/>
              </a:lnSpc>
              <a:spcBef>
                <a:spcPts val="0"/>
              </a:spcBef>
            </a:pPr>
            <a:r>
              <a:rPr lang="en-US" b="1" dirty="0"/>
              <a:t>Satellite remote sensing generates hundreds of gigabytes of raw images </a:t>
            </a:r>
            <a:r>
              <a:rPr lang="en-US" dirty="0"/>
              <a:t>that need to be further processed to become the basis of several different GIS products. </a:t>
            </a:r>
            <a:endParaRPr lang="en-US" dirty="0" smtClean="0"/>
          </a:p>
          <a:p>
            <a:pPr algn="just">
              <a:lnSpc>
                <a:spcPct val="150000"/>
              </a:lnSpc>
              <a:spcBef>
                <a:spcPts val="0"/>
              </a:spcBef>
            </a:pPr>
            <a:r>
              <a:rPr lang="en-US" dirty="0" smtClean="0"/>
              <a:t>This </a:t>
            </a:r>
            <a:r>
              <a:rPr lang="en-US" dirty="0"/>
              <a:t>process requires both </a:t>
            </a:r>
            <a:r>
              <a:rPr lang="en-US" b="1" dirty="0"/>
              <a:t>I/O and compute-intensive tasks. </a:t>
            </a:r>
            <a:endParaRPr lang="en-US" b="1" dirty="0" smtClean="0"/>
          </a:p>
          <a:p>
            <a:pPr algn="just">
              <a:lnSpc>
                <a:spcPct val="150000"/>
              </a:lnSpc>
              <a:spcBef>
                <a:spcPts val="0"/>
              </a:spcBef>
            </a:pPr>
            <a:r>
              <a:rPr lang="en-US" dirty="0" smtClean="0"/>
              <a:t>Large </a:t>
            </a:r>
            <a:r>
              <a:rPr lang="en-US" dirty="0"/>
              <a:t>images need to be </a:t>
            </a:r>
            <a:r>
              <a:rPr lang="en-US" b="1" dirty="0"/>
              <a:t>moved from a ground station’s local storage to compute facilities, where several transformations and corrections are applied</a:t>
            </a:r>
            <a:r>
              <a:rPr lang="en-US" dirty="0"/>
              <a:t>. Cloud computing </a:t>
            </a:r>
            <a:r>
              <a:rPr lang="en-US" dirty="0" smtClean="0"/>
              <a:t>provides </a:t>
            </a:r>
            <a:r>
              <a:rPr lang="en-US" dirty="0"/>
              <a:t>the appropriate infrastructure to support such application scenarios.</a:t>
            </a:r>
            <a:endParaRPr lang="en-IN" dirty="0"/>
          </a:p>
        </p:txBody>
      </p:sp>
    </p:spTree>
    <p:extLst>
      <p:ext uri="{BB962C8B-B14F-4D97-AF65-F5344CB8AC3E}">
        <p14:creationId xmlns:p14="http://schemas.microsoft.com/office/powerpoint/2010/main" val="11791629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632"/>
            <a:ext cx="8460432" cy="6741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44362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898776" cy="1143000"/>
          </a:xfrm>
        </p:spPr>
        <p:txBody>
          <a:bodyPr/>
          <a:lstStyle/>
          <a:p>
            <a:r>
              <a:rPr lang="en-IN" sz="3200" dirty="0"/>
              <a:t>A cloud environment for satellite data processing. </a:t>
            </a:r>
          </a:p>
        </p:txBody>
      </p:sp>
      <p:sp>
        <p:nvSpPr>
          <p:cNvPr id="3" name="Content Placeholder 2"/>
          <p:cNvSpPr>
            <a:spLocks noGrp="1"/>
          </p:cNvSpPr>
          <p:nvPr>
            <p:ph idx="1"/>
          </p:nvPr>
        </p:nvSpPr>
        <p:spPr>
          <a:xfrm>
            <a:off x="457200" y="1465312"/>
            <a:ext cx="3826768" cy="5204048"/>
          </a:xfrm>
        </p:spPr>
        <p:txBody>
          <a:bodyPr>
            <a:normAutofit/>
          </a:bodyPr>
          <a:lstStyle/>
          <a:p>
            <a:pPr algn="just">
              <a:lnSpc>
                <a:spcPct val="150000"/>
              </a:lnSpc>
              <a:spcBef>
                <a:spcPts val="0"/>
              </a:spcBef>
            </a:pPr>
            <a:r>
              <a:rPr lang="en-US" dirty="0"/>
              <a:t>A cloud-based </a:t>
            </a:r>
            <a:r>
              <a:rPr lang="en-US" dirty="0" err="1"/>
              <a:t>implemen</a:t>
            </a:r>
            <a:r>
              <a:rPr lang="en-US" dirty="0"/>
              <a:t>- </a:t>
            </a:r>
            <a:r>
              <a:rPr lang="en-US" dirty="0" err="1"/>
              <a:t>tation</a:t>
            </a:r>
            <a:r>
              <a:rPr lang="en-US" dirty="0"/>
              <a:t> of such a workflow has been </a:t>
            </a:r>
            <a:r>
              <a:rPr lang="en-US" b="1" dirty="0"/>
              <a:t>developed by the Department of Space, Government of India </a:t>
            </a:r>
            <a:endParaRPr lang="en-IN"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16632"/>
            <a:ext cx="3600400" cy="648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070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Healthcare: ECG analysis in Cloud</a:t>
            </a:r>
            <a:endParaRPr lang="en-IN" sz="4400"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b="1" dirty="0">
                <a:solidFill>
                  <a:srgbClr val="FF0000"/>
                </a:solidFill>
              </a:rPr>
              <a:t>An E-G (electrocardiogram) is the electrical expression of the contractile movement of the heart’s myocardium.</a:t>
            </a:r>
          </a:p>
          <a:p>
            <a:pPr algn="just">
              <a:lnSpc>
                <a:spcPct val="150000"/>
              </a:lnSpc>
              <a:spcBef>
                <a:spcPts val="0"/>
              </a:spcBef>
            </a:pPr>
            <a:r>
              <a:rPr lang="en-US" dirty="0" smtClean="0"/>
              <a:t>Similarly</a:t>
            </a:r>
            <a:r>
              <a:rPr lang="en-US" dirty="0"/>
              <a:t>, like other muscles, the heart contracts in response to electrical depolarization caused in the muscle cells</a:t>
            </a:r>
            <a:r>
              <a:rPr lang="en-US" dirty="0" smtClean="0"/>
              <a:t>.</a:t>
            </a:r>
          </a:p>
        </p:txBody>
      </p:sp>
      <p:pic>
        <p:nvPicPr>
          <p:cNvPr id="1026" name="Picture 2" descr="The 3 Layers of the Heart W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1880" y="3717031"/>
            <a:ext cx="4464496" cy="297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85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Geoscience: satellite image processing</a:t>
            </a:r>
          </a:p>
        </p:txBody>
      </p:sp>
      <p:sp>
        <p:nvSpPr>
          <p:cNvPr id="3" name="Content Placeholder 2"/>
          <p:cNvSpPr>
            <a:spLocks noGrp="1"/>
          </p:cNvSpPr>
          <p:nvPr>
            <p:ph idx="1"/>
          </p:nvPr>
        </p:nvSpPr>
        <p:spPr>
          <a:xfrm>
            <a:off x="457200" y="1196752"/>
            <a:ext cx="3826768" cy="5204048"/>
          </a:xfrm>
        </p:spPr>
        <p:txBody>
          <a:bodyPr>
            <a:normAutofit fontScale="77500" lnSpcReduction="20000"/>
          </a:bodyPr>
          <a:lstStyle/>
          <a:p>
            <a:pPr algn="just">
              <a:lnSpc>
                <a:spcPct val="150000"/>
              </a:lnSpc>
              <a:spcBef>
                <a:spcPts val="0"/>
              </a:spcBef>
            </a:pPr>
            <a:r>
              <a:rPr lang="en-US" dirty="0" smtClean="0"/>
              <a:t>A </a:t>
            </a:r>
            <a:r>
              <a:rPr lang="en-US" b="1" dirty="0"/>
              <a:t>SaaS</a:t>
            </a:r>
            <a:r>
              <a:rPr lang="en-US" dirty="0"/>
              <a:t> application provides a collection of services for such tasks </a:t>
            </a:r>
            <a:r>
              <a:rPr lang="en-US" b="1" dirty="0"/>
              <a:t>as geocode generation and data visualization. </a:t>
            </a:r>
            <a:endParaRPr lang="en-US" b="1" dirty="0" smtClean="0"/>
          </a:p>
          <a:p>
            <a:pPr algn="just">
              <a:lnSpc>
                <a:spcPct val="150000"/>
              </a:lnSpc>
              <a:spcBef>
                <a:spcPts val="0"/>
              </a:spcBef>
            </a:pPr>
            <a:r>
              <a:rPr lang="en-US" dirty="0" smtClean="0"/>
              <a:t>At </a:t>
            </a:r>
            <a:r>
              <a:rPr lang="en-US" b="1" dirty="0"/>
              <a:t>the PaaS level</a:t>
            </a:r>
            <a:r>
              <a:rPr lang="en-US" dirty="0"/>
              <a:t>, Aneka controls the </a:t>
            </a:r>
            <a:r>
              <a:rPr lang="en-US" b="1" dirty="0"/>
              <a:t>importing of data into the virtualized infrastructure and the execution of image-processing tasks that produce the desired outcome from raw satellite images</a:t>
            </a:r>
            <a:r>
              <a:rPr lang="en-US" b="1" dirty="0" smtClean="0"/>
              <a:t>.</a:t>
            </a:r>
          </a:p>
          <a:p>
            <a:pPr algn="just">
              <a:lnSpc>
                <a:spcPct val="150000"/>
              </a:lnSpc>
              <a:spcBef>
                <a:spcPts val="0"/>
              </a:spcBef>
            </a:pPr>
            <a:r>
              <a:rPr lang="en-US" dirty="0" smtClean="0"/>
              <a:t> </a:t>
            </a:r>
            <a:r>
              <a:rPr lang="en-US" dirty="0"/>
              <a:t>The </a:t>
            </a:r>
            <a:r>
              <a:rPr lang="en-US" b="1" dirty="0"/>
              <a:t>platform leverages a Xen private </a:t>
            </a:r>
            <a:r>
              <a:rPr lang="en-US" dirty="0"/>
              <a:t>cloud and </a:t>
            </a:r>
            <a:r>
              <a:rPr lang="en-US" b="1" dirty="0"/>
              <a:t>the Aneka technology </a:t>
            </a:r>
            <a:r>
              <a:rPr lang="en-US" dirty="0"/>
              <a:t>to dynamically provision the required resources (i.e., grow or shrink) on demand</a:t>
            </a:r>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16632"/>
            <a:ext cx="3600400" cy="648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84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212976"/>
            <a:ext cx="7620000" cy="1143000"/>
          </a:xfrm>
        </p:spPr>
        <p:txBody>
          <a:bodyPr/>
          <a:lstStyle/>
          <a:p>
            <a:r>
              <a:rPr lang="en-IN" b="1" dirty="0"/>
              <a:t>Business and Consumer Applications</a:t>
            </a:r>
            <a:endParaRPr lang="en-IN" dirty="0"/>
          </a:p>
        </p:txBody>
      </p:sp>
    </p:spTree>
    <p:extLst>
      <p:ext uri="{BB962C8B-B14F-4D97-AF65-F5344CB8AC3E}">
        <p14:creationId xmlns:p14="http://schemas.microsoft.com/office/powerpoint/2010/main" val="20827308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dirty="0"/>
              <a:t>CRM and ERP 	</a:t>
            </a:r>
          </a:p>
          <a:p>
            <a:r>
              <a:rPr lang="en-US" dirty="0"/>
              <a:t>Productivity 	</a:t>
            </a:r>
          </a:p>
          <a:p>
            <a:r>
              <a:rPr lang="en-US" dirty="0"/>
              <a:t>Social Networking 	</a:t>
            </a:r>
          </a:p>
          <a:p>
            <a:r>
              <a:rPr lang="en-US" dirty="0"/>
              <a:t>Media Applications 	</a:t>
            </a:r>
          </a:p>
          <a:p>
            <a:r>
              <a:rPr lang="en-US" dirty="0"/>
              <a:t>Multiplayer Online Gaming </a:t>
            </a:r>
            <a:endParaRPr lang="en-IN" dirty="0"/>
          </a:p>
        </p:txBody>
      </p:sp>
    </p:spTree>
    <p:extLst>
      <p:ext uri="{BB962C8B-B14F-4D97-AF65-F5344CB8AC3E}">
        <p14:creationId xmlns:p14="http://schemas.microsoft.com/office/powerpoint/2010/main" val="23698897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CRM</a:t>
            </a:r>
            <a:endParaRPr lang="en-IN" dirty="0"/>
          </a:p>
        </p:txBody>
      </p:sp>
      <p:sp>
        <p:nvSpPr>
          <p:cNvPr id="3" name="Content Placeholder 2"/>
          <p:cNvSpPr>
            <a:spLocks noGrp="1"/>
          </p:cNvSpPr>
          <p:nvPr>
            <p:ph idx="1"/>
          </p:nvPr>
        </p:nvSpPr>
        <p:spPr/>
        <p:txBody>
          <a:bodyPr>
            <a:normAutofit lnSpcReduction="10000"/>
          </a:bodyPr>
          <a:lstStyle/>
          <a:p>
            <a:pPr algn="just"/>
            <a:r>
              <a:rPr lang="en-US" b="1" dirty="0"/>
              <a:t>What is CRM?</a:t>
            </a:r>
            <a:r>
              <a:rPr lang="en-US" dirty="0"/>
              <a:t> </a:t>
            </a:r>
            <a:endParaRPr lang="en-US" dirty="0" smtClean="0"/>
          </a:p>
          <a:p>
            <a:pPr algn="just"/>
            <a:r>
              <a:rPr lang="en-US" dirty="0" smtClean="0"/>
              <a:t>CRM stands </a:t>
            </a:r>
            <a:r>
              <a:rPr lang="en-US" dirty="0"/>
              <a:t>for </a:t>
            </a:r>
            <a:r>
              <a:rPr lang="en-US" b="1" dirty="0"/>
              <a:t>Customer Relationship Management </a:t>
            </a:r>
            <a:r>
              <a:rPr lang="en-US" dirty="0"/>
              <a:t>and is a software that is hosted in cloud so that the users can access the information using internet. </a:t>
            </a:r>
            <a:endParaRPr lang="en-US" dirty="0" smtClean="0"/>
          </a:p>
          <a:p>
            <a:pPr algn="just"/>
            <a:r>
              <a:rPr lang="en-US" dirty="0"/>
              <a:t>CRM </a:t>
            </a:r>
            <a:r>
              <a:rPr lang="en-US" b="1" dirty="0" smtClean="0"/>
              <a:t>can </a:t>
            </a:r>
            <a:r>
              <a:rPr lang="en-US" b="1" dirty="0"/>
              <a:t>be easily moved to the </a:t>
            </a:r>
            <a:r>
              <a:rPr lang="en-US" b="1" dirty="0" smtClean="0"/>
              <a:t>cloud, thus the </a:t>
            </a:r>
            <a:r>
              <a:rPr lang="en-US" b="1" dirty="0"/>
              <a:t>possibility of having access to your business and </a:t>
            </a:r>
            <a:r>
              <a:rPr lang="en-US" b="1" dirty="0" smtClean="0"/>
              <a:t>customer </a:t>
            </a:r>
            <a:r>
              <a:rPr lang="en-US" b="1" dirty="0"/>
              <a:t>data from everywhere and from any device</a:t>
            </a:r>
            <a:r>
              <a:rPr lang="en-US" dirty="0"/>
              <a:t>, has fostered the spread of cloud CRM </a:t>
            </a:r>
            <a:r>
              <a:rPr lang="en-US" dirty="0" smtClean="0"/>
              <a:t>applications </a:t>
            </a:r>
          </a:p>
          <a:p>
            <a:pPr algn="just"/>
            <a:r>
              <a:rPr lang="en-US" dirty="0" smtClean="0"/>
              <a:t>CRM </a:t>
            </a:r>
            <a:r>
              <a:rPr lang="en-US" dirty="0"/>
              <a:t>software provides high level of security and scalability to its users and can be easily used on mobile phones to access the data</a:t>
            </a:r>
            <a:r>
              <a:rPr lang="en-US" dirty="0" smtClean="0"/>
              <a:t>.</a:t>
            </a:r>
          </a:p>
          <a:p>
            <a:pPr algn="just"/>
            <a:r>
              <a:rPr lang="en-IN" dirty="0"/>
              <a:t>Some of the major CRM vendors include Oracle Siebel, </a:t>
            </a:r>
            <a:r>
              <a:rPr lang="en-IN" dirty="0" err="1"/>
              <a:t>Mothernode</a:t>
            </a:r>
            <a:r>
              <a:rPr lang="en-IN" dirty="0"/>
              <a:t> CRM, Microsoft Dynamics CRM, Infor CRM, SAGE CRM, NetSuite CRM</a:t>
            </a:r>
          </a:p>
        </p:txBody>
      </p:sp>
    </p:spTree>
    <p:extLst>
      <p:ext uri="{BB962C8B-B14F-4D97-AF65-F5344CB8AC3E}">
        <p14:creationId xmlns:p14="http://schemas.microsoft.com/office/powerpoint/2010/main" val="126627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CRM</a:t>
            </a:r>
            <a:endParaRPr lang="en-IN" dirty="0"/>
          </a:p>
        </p:txBody>
      </p:sp>
      <p:sp>
        <p:nvSpPr>
          <p:cNvPr id="3" name="Content Placeholder 2"/>
          <p:cNvSpPr>
            <a:spLocks noGrp="1"/>
          </p:cNvSpPr>
          <p:nvPr>
            <p:ph idx="1"/>
          </p:nvPr>
        </p:nvSpPr>
        <p:spPr/>
        <p:txBody>
          <a:bodyPr>
            <a:normAutofit/>
          </a:bodyPr>
          <a:lstStyle/>
          <a:p>
            <a:pPr algn="just"/>
            <a:r>
              <a:rPr lang="en-US" b="1" dirty="0"/>
              <a:t>What is CRM?</a:t>
            </a:r>
            <a:r>
              <a:rPr lang="en-US" dirty="0"/>
              <a:t> </a:t>
            </a:r>
            <a:endParaRPr lang="en-US" dirty="0" smtClean="0"/>
          </a:p>
          <a:p>
            <a:pPr algn="just"/>
            <a:r>
              <a:rPr lang="en-US" dirty="0"/>
              <a:t>CRM stands for “Customer Relationship Management” and is a software system that helps business owners </a:t>
            </a:r>
            <a:r>
              <a:rPr lang="en-US" b="1" dirty="0"/>
              <a:t>easily track all communications and nurture relationships with their leads and clients</a:t>
            </a:r>
            <a:r>
              <a:rPr lang="en-US" b="1" dirty="0" smtClean="0"/>
              <a:t>.</a:t>
            </a:r>
          </a:p>
          <a:p>
            <a:pPr algn="just"/>
            <a:r>
              <a:rPr lang="en-US" b="1" dirty="0"/>
              <a:t>A CRM consolidates all communications (form fills, calls, emails, text messages, and meetings), documents, quotes, purchases, and tasks associated with each lead and client. Your entire team can access those details at the right time–to close a sale or deliver outstanding service</a:t>
            </a:r>
            <a:r>
              <a:rPr lang="en-US" b="1" dirty="0" smtClean="0"/>
              <a:t>.</a:t>
            </a:r>
            <a:endParaRPr lang="en-US" b="1" dirty="0"/>
          </a:p>
        </p:txBody>
      </p:sp>
    </p:spTree>
    <p:extLst>
      <p:ext uri="{BB962C8B-B14F-4D97-AF65-F5344CB8AC3E}">
        <p14:creationId xmlns:p14="http://schemas.microsoft.com/office/powerpoint/2010/main" val="387447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CRM</a:t>
            </a:r>
            <a:endParaRPr lang="en-IN" dirty="0"/>
          </a:p>
        </p:txBody>
      </p:sp>
      <p:sp>
        <p:nvSpPr>
          <p:cNvPr id="3" name="Content Placeholder 2"/>
          <p:cNvSpPr>
            <a:spLocks noGrp="1"/>
          </p:cNvSpPr>
          <p:nvPr>
            <p:ph idx="1"/>
          </p:nvPr>
        </p:nvSpPr>
        <p:spPr/>
        <p:txBody>
          <a:bodyPr/>
          <a:lstStyle/>
          <a:p>
            <a:pPr fontAlgn="base"/>
            <a:r>
              <a:rPr lang="en-US" b="1" dirty="0"/>
              <a:t>Advantages:</a:t>
            </a:r>
            <a:r>
              <a:rPr lang="en-US" dirty="0"/>
              <a:t> </a:t>
            </a:r>
            <a:endParaRPr lang="en-US" dirty="0" smtClean="0"/>
          </a:p>
          <a:p>
            <a:pPr fontAlgn="base"/>
            <a:r>
              <a:rPr lang="en-US" dirty="0" smtClean="0"/>
              <a:t>High </a:t>
            </a:r>
            <a:r>
              <a:rPr lang="en-US" dirty="0"/>
              <a:t>reliability and scalability</a:t>
            </a:r>
          </a:p>
          <a:p>
            <a:pPr fontAlgn="base"/>
            <a:r>
              <a:rPr lang="en-US" b="1" dirty="0"/>
              <a:t>Easy to use</a:t>
            </a:r>
          </a:p>
          <a:p>
            <a:pPr fontAlgn="base"/>
            <a:r>
              <a:rPr lang="en-US" b="1" dirty="0"/>
              <a:t>Highly secured</a:t>
            </a:r>
          </a:p>
          <a:p>
            <a:pPr fontAlgn="base"/>
            <a:r>
              <a:rPr lang="en-US" dirty="0"/>
              <a:t>Provides flexibility to users and service providers</a:t>
            </a:r>
          </a:p>
          <a:p>
            <a:pPr fontAlgn="base"/>
            <a:r>
              <a:rPr lang="en-US" b="1" dirty="0"/>
              <a:t>Easily accessible</a:t>
            </a:r>
          </a:p>
          <a:p>
            <a:endParaRPr lang="en-IN" dirty="0"/>
          </a:p>
        </p:txBody>
      </p:sp>
    </p:spTree>
    <p:extLst>
      <p:ext uri="{BB962C8B-B14F-4D97-AF65-F5344CB8AC3E}">
        <p14:creationId xmlns:p14="http://schemas.microsoft.com/office/powerpoint/2010/main" val="22366482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CRM</a:t>
            </a:r>
            <a:endParaRPr lang="en-IN" dirty="0"/>
          </a:p>
        </p:txBody>
      </p:sp>
      <p:sp>
        <p:nvSpPr>
          <p:cNvPr id="3" name="Content Placeholder 2"/>
          <p:cNvSpPr>
            <a:spLocks noGrp="1"/>
          </p:cNvSpPr>
          <p:nvPr>
            <p:ph idx="1"/>
          </p:nvPr>
        </p:nvSpPr>
        <p:spPr/>
        <p:txBody>
          <a:bodyPr/>
          <a:lstStyle/>
          <a:p>
            <a:r>
              <a:rPr lang="en-US" dirty="0" smtClean="0"/>
              <a:t>Top cloud-based </a:t>
            </a:r>
            <a:r>
              <a:rPr lang="en-US" dirty="0"/>
              <a:t>CRM software </a:t>
            </a:r>
            <a:r>
              <a:rPr lang="en-US" dirty="0" smtClean="0"/>
              <a:t>that </a:t>
            </a:r>
            <a:r>
              <a:rPr lang="en-US" dirty="0"/>
              <a:t>offer a wide range of benefits for businesses with different CRM software needs. </a:t>
            </a:r>
          </a:p>
          <a:p>
            <a:endParaRPr lang="en-US" dirty="0"/>
          </a:p>
          <a:p>
            <a:pPr marL="571500" indent="-457200">
              <a:buFont typeface="+mj-lt"/>
              <a:buAutoNum type="arabicParenR"/>
            </a:pPr>
            <a:r>
              <a:rPr lang="en-US" dirty="0" err="1"/>
              <a:t>Salesforce</a:t>
            </a:r>
            <a:r>
              <a:rPr lang="en-US" dirty="0"/>
              <a:t>: Best for improving sales functions</a:t>
            </a:r>
          </a:p>
          <a:p>
            <a:pPr marL="571500" indent="-457200">
              <a:buFont typeface="+mj-lt"/>
              <a:buAutoNum type="arabicParenR"/>
            </a:pPr>
            <a:r>
              <a:rPr lang="en-US" dirty="0"/>
              <a:t>Microsoft Dynamics 365: Best for enterprise</a:t>
            </a:r>
          </a:p>
          <a:p>
            <a:pPr marL="571500" indent="-457200">
              <a:buFont typeface="+mj-lt"/>
              <a:buAutoNum type="arabicParenR"/>
            </a:pPr>
            <a:r>
              <a:rPr lang="en-US" dirty="0" err="1"/>
              <a:t>HubSpot</a:t>
            </a:r>
            <a:r>
              <a:rPr lang="en-US" dirty="0"/>
              <a:t>: Best for teams new to CRM</a:t>
            </a:r>
          </a:p>
          <a:p>
            <a:pPr marL="571500" indent="-457200">
              <a:buFont typeface="+mj-lt"/>
              <a:buAutoNum type="arabicParenR"/>
            </a:pPr>
            <a:r>
              <a:rPr lang="en-US" dirty="0"/>
              <a:t>Oracle NetSuite: Best for e-commerce businesses</a:t>
            </a:r>
          </a:p>
          <a:p>
            <a:pPr marL="571500" indent="-457200">
              <a:buFont typeface="+mj-lt"/>
              <a:buAutoNum type="arabicParenR"/>
            </a:pPr>
            <a:r>
              <a:rPr lang="en-US" dirty="0" err="1"/>
              <a:t>Zoho</a:t>
            </a:r>
            <a:r>
              <a:rPr lang="en-US" dirty="0"/>
              <a:t> CRM: Best for remote and hybrid sales teams</a:t>
            </a:r>
          </a:p>
          <a:p>
            <a:pPr marL="571500" indent="-457200">
              <a:buFont typeface="+mj-lt"/>
              <a:buAutoNum type="arabicParenR"/>
            </a:pPr>
            <a:r>
              <a:rPr lang="en-US" dirty="0" err="1"/>
              <a:t>Pipedrive</a:t>
            </a:r>
            <a:r>
              <a:rPr lang="en-US" dirty="0"/>
              <a:t>: Best for visual sales pipeline tracking</a:t>
            </a:r>
            <a:endParaRPr lang="en-IN" dirty="0"/>
          </a:p>
        </p:txBody>
      </p:sp>
    </p:spTree>
    <p:extLst>
      <p:ext uri="{BB962C8B-B14F-4D97-AF65-F5344CB8AC3E}">
        <p14:creationId xmlns:p14="http://schemas.microsoft.com/office/powerpoint/2010/main" val="28027122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Salesforce.com  :CRM</a:t>
            </a:r>
            <a:endParaRPr lang="en-IN" dirty="0"/>
          </a:p>
        </p:txBody>
      </p:sp>
      <p:sp>
        <p:nvSpPr>
          <p:cNvPr id="3" name="Content Placeholder 2"/>
          <p:cNvSpPr>
            <a:spLocks noGrp="1"/>
          </p:cNvSpPr>
          <p:nvPr>
            <p:ph idx="1"/>
          </p:nvPr>
        </p:nvSpPr>
        <p:spPr>
          <a:xfrm>
            <a:off x="457200" y="1340768"/>
            <a:ext cx="7620000" cy="5060032"/>
          </a:xfrm>
        </p:spPr>
        <p:txBody>
          <a:bodyPr>
            <a:normAutofit fontScale="92500"/>
          </a:bodyPr>
          <a:lstStyle/>
          <a:p>
            <a:pPr algn="just">
              <a:lnSpc>
                <a:spcPct val="150000"/>
              </a:lnSpc>
              <a:spcBef>
                <a:spcPts val="0"/>
              </a:spcBef>
            </a:pPr>
            <a:r>
              <a:rPr lang="en-US" dirty="0"/>
              <a:t>Salesforce.com is probably </a:t>
            </a:r>
            <a:r>
              <a:rPr lang="en-US" b="1" dirty="0"/>
              <a:t>the most popular and developed CRM solution available today</a:t>
            </a:r>
            <a:r>
              <a:rPr lang="en-US" b="1" dirty="0" smtClean="0"/>
              <a:t>.</a:t>
            </a:r>
          </a:p>
          <a:p>
            <a:pPr algn="just">
              <a:lnSpc>
                <a:spcPct val="150000"/>
              </a:lnSpc>
              <a:spcBef>
                <a:spcPts val="0"/>
              </a:spcBef>
            </a:pPr>
            <a:r>
              <a:rPr lang="en-US" dirty="0" smtClean="0"/>
              <a:t> </a:t>
            </a:r>
            <a:r>
              <a:rPr lang="en-US" dirty="0"/>
              <a:t>As of today </a:t>
            </a:r>
            <a:r>
              <a:rPr lang="en-US" b="1" dirty="0"/>
              <a:t>more than 100,000 customers have chosen Safesforce.com to implement their CRM solutions. </a:t>
            </a:r>
            <a:endParaRPr lang="en-US" b="1" dirty="0" smtClean="0"/>
          </a:p>
          <a:p>
            <a:pPr algn="just">
              <a:lnSpc>
                <a:spcPct val="150000"/>
              </a:lnSpc>
              <a:spcBef>
                <a:spcPts val="0"/>
              </a:spcBef>
            </a:pPr>
            <a:r>
              <a:rPr lang="en-US" dirty="0" smtClean="0"/>
              <a:t>The </a:t>
            </a:r>
            <a:r>
              <a:rPr lang="en-US" dirty="0"/>
              <a:t>application provides </a:t>
            </a:r>
            <a:r>
              <a:rPr lang="en-US" b="1" dirty="0"/>
              <a:t>customizable CRM solutions that can be integrated with additional </a:t>
            </a:r>
            <a:r>
              <a:rPr lang="en-US" b="1" dirty="0" smtClean="0"/>
              <a:t>features </a:t>
            </a:r>
            <a:r>
              <a:rPr lang="en-US" b="1" dirty="0"/>
              <a:t>developed by third parties. </a:t>
            </a:r>
            <a:endParaRPr lang="en-US" b="1" dirty="0" smtClean="0"/>
          </a:p>
          <a:p>
            <a:pPr algn="just">
              <a:lnSpc>
                <a:spcPct val="150000"/>
              </a:lnSpc>
              <a:spcBef>
                <a:spcPts val="0"/>
              </a:spcBef>
            </a:pPr>
            <a:r>
              <a:rPr lang="en-US" b="1" dirty="0" smtClean="0"/>
              <a:t>Salesforce.com </a:t>
            </a:r>
            <a:r>
              <a:rPr lang="en-US" b="1" dirty="0"/>
              <a:t>is based on the Force.com cloud development plat- form. </a:t>
            </a:r>
            <a:endParaRPr lang="en-US" b="1" dirty="0" smtClean="0"/>
          </a:p>
          <a:p>
            <a:pPr algn="just">
              <a:lnSpc>
                <a:spcPct val="150000"/>
              </a:lnSpc>
              <a:spcBef>
                <a:spcPts val="0"/>
              </a:spcBef>
            </a:pPr>
            <a:r>
              <a:rPr lang="en-US" dirty="0" smtClean="0"/>
              <a:t>This </a:t>
            </a:r>
            <a:r>
              <a:rPr lang="en-US" dirty="0"/>
              <a:t>represents scalable and high-performance middleware executing all the operations of all Salesforce.com applications. </a:t>
            </a:r>
            <a:endParaRPr lang="en-IN" dirty="0"/>
          </a:p>
        </p:txBody>
      </p:sp>
    </p:spTree>
    <p:extLst>
      <p:ext uri="{BB962C8B-B14F-4D97-AF65-F5344CB8AC3E}">
        <p14:creationId xmlns:p14="http://schemas.microsoft.com/office/powerpoint/2010/main" val="153226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Architecture of Force.com</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4124"/>
            <a:ext cx="8460432" cy="548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92512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Architecture of Force.com</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4124"/>
            <a:ext cx="4499992" cy="548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a:spLocks noGrp="1"/>
          </p:cNvSpPr>
          <p:nvPr>
            <p:ph idx="1"/>
          </p:nvPr>
        </p:nvSpPr>
        <p:spPr>
          <a:xfrm>
            <a:off x="4211960" y="1340768"/>
            <a:ext cx="4176464" cy="5060032"/>
          </a:xfrm>
        </p:spPr>
        <p:txBody>
          <a:bodyPr>
            <a:normAutofit fontScale="92500" lnSpcReduction="20000"/>
          </a:bodyPr>
          <a:lstStyle/>
          <a:p>
            <a:pPr algn="just">
              <a:lnSpc>
                <a:spcPct val="150000"/>
              </a:lnSpc>
              <a:spcBef>
                <a:spcPts val="0"/>
              </a:spcBef>
            </a:pPr>
            <a:r>
              <a:rPr lang="en-US" dirty="0"/>
              <a:t>A</a:t>
            </a:r>
            <a:r>
              <a:rPr lang="en-US" dirty="0" smtClean="0"/>
              <a:t>pplication </a:t>
            </a:r>
            <a:r>
              <a:rPr lang="en-US" b="1" dirty="0"/>
              <a:t>core logic and business rules are saved as metadata </a:t>
            </a:r>
            <a:r>
              <a:rPr lang="en-US" dirty="0"/>
              <a:t>into the Force.com store. </a:t>
            </a:r>
            <a:endParaRPr lang="en-US" dirty="0" smtClean="0"/>
          </a:p>
          <a:p>
            <a:pPr algn="just">
              <a:lnSpc>
                <a:spcPct val="150000"/>
              </a:lnSpc>
              <a:spcBef>
                <a:spcPts val="0"/>
              </a:spcBef>
            </a:pPr>
            <a:r>
              <a:rPr lang="en-US" b="1" dirty="0"/>
              <a:t>A runtime engine executes application logic by retrieving its metadata and then performing the operations on the data. </a:t>
            </a:r>
            <a:endParaRPr lang="en-US" b="1" dirty="0" smtClean="0"/>
          </a:p>
          <a:p>
            <a:pPr algn="just">
              <a:lnSpc>
                <a:spcPct val="150000"/>
              </a:lnSpc>
              <a:spcBef>
                <a:spcPts val="0"/>
              </a:spcBef>
            </a:pPr>
            <a:r>
              <a:rPr lang="en-US" dirty="0" smtClean="0"/>
              <a:t>Although </a:t>
            </a:r>
            <a:r>
              <a:rPr lang="en-US" b="1" dirty="0"/>
              <a:t>running in isolated </a:t>
            </a:r>
            <a:r>
              <a:rPr lang="en-US" b="1" dirty="0" smtClean="0"/>
              <a:t>containers</a:t>
            </a:r>
            <a:r>
              <a:rPr lang="en-US" b="1" dirty="0"/>
              <a:t>, </a:t>
            </a:r>
            <a:r>
              <a:rPr lang="en-US" dirty="0"/>
              <a:t>different applications logically </a:t>
            </a:r>
            <a:r>
              <a:rPr lang="en-US" b="1" dirty="0"/>
              <a:t>share the same database structure, and the runtime engine </a:t>
            </a:r>
            <a:r>
              <a:rPr lang="en-US" dirty="0" smtClean="0"/>
              <a:t>executes </a:t>
            </a:r>
            <a:r>
              <a:rPr lang="en-US" dirty="0"/>
              <a:t>all of them uniformly.</a:t>
            </a:r>
            <a:endParaRPr lang="en-IN" dirty="0"/>
          </a:p>
        </p:txBody>
      </p:sp>
    </p:spTree>
    <p:extLst>
      <p:ext uri="{BB962C8B-B14F-4D97-AF65-F5344CB8AC3E}">
        <p14:creationId xmlns:p14="http://schemas.microsoft.com/office/powerpoint/2010/main" val="198393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Healthcare: ECG analysis in Cloud</a:t>
            </a:r>
            <a:endParaRPr lang="en-IN" sz="4400"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dirty="0" smtClean="0"/>
              <a:t>An</a:t>
            </a:r>
            <a:r>
              <a:rPr lang="en-US" dirty="0"/>
              <a:t> </a:t>
            </a:r>
            <a:r>
              <a:rPr lang="en-US" b="1" dirty="0"/>
              <a:t>ECG</a:t>
            </a:r>
            <a:r>
              <a:rPr lang="en-US" dirty="0"/>
              <a:t> is just a visual image of </a:t>
            </a:r>
            <a:r>
              <a:rPr lang="en-US" b="1" dirty="0"/>
              <a:t>a record of the electrical activity of the heart muscle as it varies over time, typically printed on paper for easier study</a:t>
            </a:r>
            <a:r>
              <a:rPr lang="en-US" b="1" dirty="0" smtClean="0"/>
              <a:t>.</a:t>
            </a:r>
          </a:p>
        </p:txBody>
      </p:sp>
    </p:spTree>
    <p:extLst>
      <p:ext uri="{BB962C8B-B14F-4D97-AF65-F5344CB8AC3E}">
        <p14:creationId xmlns:p14="http://schemas.microsoft.com/office/powerpoint/2010/main" val="82412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Architecture of Force.com</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4124"/>
            <a:ext cx="4499992" cy="548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a:spLocks noGrp="1"/>
          </p:cNvSpPr>
          <p:nvPr>
            <p:ph idx="1"/>
          </p:nvPr>
        </p:nvSpPr>
        <p:spPr>
          <a:xfrm>
            <a:off x="4211960" y="1340768"/>
            <a:ext cx="4176464" cy="5060032"/>
          </a:xfrm>
        </p:spPr>
        <p:txBody>
          <a:bodyPr>
            <a:normAutofit fontScale="92500" lnSpcReduction="10000"/>
          </a:bodyPr>
          <a:lstStyle/>
          <a:p>
            <a:pPr algn="just">
              <a:lnSpc>
                <a:spcPct val="150000"/>
              </a:lnSpc>
              <a:spcBef>
                <a:spcPts val="0"/>
              </a:spcBef>
            </a:pPr>
            <a:r>
              <a:rPr lang="en-US" b="1" dirty="0"/>
              <a:t>A full-text search engine supports the runtime engine</a:t>
            </a:r>
            <a:r>
              <a:rPr lang="en-US" dirty="0"/>
              <a:t>. This allows application users to have an </a:t>
            </a:r>
            <a:r>
              <a:rPr lang="en-US" b="1" dirty="0"/>
              <a:t>effective user experience despite the large amounts of data that need to be crawled</a:t>
            </a:r>
            <a:r>
              <a:rPr lang="en-US" dirty="0" smtClean="0"/>
              <a:t>.</a:t>
            </a:r>
          </a:p>
          <a:p>
            <a:pPr algn="just">
              <a:lnSpc>
                <a:spcPct val="150000"/>
              </a:lnSpc>
              <a:spcBef>
                <a:spcPts val="0"/>
              </a:spcBef>
            </a:pPr>
            <a:r>
              <a:rPr lang="en-US" b="1" dirty="0" smtClean="0"/>
              <a:t>The </a:t>
            </a:r>
            <a:r>
              <a:rPr lang="en-US" b="1" dirty="0"/>
              <a:t>search engine maintains its indexing data in a separate store and is constantly updated by background processes triggered by user interaction </a:t>
            </a:r>
            <a:endParaRPr lang="en-IN" b="1" dirty="0"/>
          </a:p>
        </p:txBody>
      </p:sp>
    </p:spTree>
    <p:extLst>
      <p:ext uri="{BB962C8B-B14F-4D97-AF65-F5344CB8AC3E}">
        <p14:creationId xmlns:p14="http://schemas.microsoft.com/office/powerpoint/2010/main" val="88907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7620000" cy="576064"/>
          </a:xfrm>
        </p:spPr>
        <p:txBody>
          <a:bodyPr/>
          <a:lstStyle/>
          <a:p>
            <a:r>
              <a:rPr lang="en-IN" sz="3200" dirty="0" smtClean="0"/>
              <a:t>ERP</a:t>
            </a:r>
            <a:endParaRPr lang="en-IN" sz="3200" dirty="0"/>
          </a:p>
        </p:txBody>
      </p:sp>
      <p:sp>
        <p:nvSpPr>
          <p:cNvPr id="3" name="Content Placeholder 2"/>
          <p:cNvSpPr>
            <a:spLocks noGrp="1"/>
          </p:cNvSpPr>
          <p:nvPr>
            <p:ph idx="1"/>
          </p:nvPr>
        </p:nvSpPr>
        <p:spPr>
          <a:xfrm>
            <a:off x="457200" y="836712"/>
            <a:ext cx="7620000" cy="5688632"/>
          </a:xfrm>
        </p:spPr>
        <p:txBody>
          <a:bodyPr>
            <a:normAutofit/>
          </a:bodyPr>
          <a:lstStyle/>
          <a:p>
            <a:pPr marL="114300" indent="0">
              <a:lnSpc>
                <a:spcPct val="150000"/>
              </a:lnSpc>
              <a:spcBef>
                <a:spcPts val="0"/>
              </a:spcBef>
              <a:buNone/>
            </a:pPr>
            <a:r>
              <a:rPr lang="en-US" b="1" dirty="0"/>
              <a:t>What is ERP?</a:t>
            </a:r>
            <a:r>
              <a:rPr lang="en-US" dirty="0"/>
              <a:t> </a:t>
            </a:r>
            <a:endParaRPr lang="en-US" dirty="0" smtClean="0"/>
          </a:p>
          <a:p>
            <a:pPr>
              <a:lnSpc>
                <a:spcPct val="150000"/>
              </a:lnSpc>
              <a:spcBef>
                <a:spcPts val="0"/>
              </a:spcBef>
            </a:pPr>
            <a:r>
              <a:rPr lang="en-US" dirty="0" smtClean="0"/>
              <a:t>ERP </a:t>
            </a:r>
            <a:r>
              <a:rPr lang="en-US" dirty="0"/>
              <a:t>is an abbreviation for </a:t>
            </a:r>
            <a:r>
              <a:rPr lang="en-US" b="1" dirty="0"/>
              <a:t>Entity Resource Planning </a:t>
            </a:r>
            <a:r>
              <a:rPr lang="en-US" dirty="0"/>
              <a:t>and is a software similar to CRM that is hosted on cloud servers which </a:t>
            </a:r>
            <a:r>
              <a:rPr lang="en-US" b="1" dirty="0"/>
              <a:t>helps the enterprises to manage and manipulate their business data</a:t>
            </a:r>
            <a:r>
              <a:rPr lang="en-US" dirty="0"/>
              <a:t> as per their needs and user requirements</a:t>
            </a:r>
            <a:r>
              <a:rPr lang="en-US" dirty="0" smtClean="0"/>
              <a:t>.</a:t>
            </a:r>
          </a:p>
          <a:p>
            <a:pPr>
              <a:lnSpc>
                <a:spcPct val="150000"/>
              </a:lnSpc>
              <a:spcBef>
                <a:spcPts val="0"/>
              </a:spcBef>
            </a:pPr>
            <a:endParaRPr lang="en-US" b="1" dirty="0" smtClean="0"/>
          </a:p>
          <a:p>
            <a:pPr>
              <a:lnSpc>
                <a:spcPct val="150000"/>
              </a:lnSpc>
              <a:spcBef>
                <a:spcPts val="0"/>
              </a:spcBef>
            </a:pPr>
            <a:r>
              <a:rPr lang="en-US" b="1" dirty="0" smtClean="0"/>
              <a:t>ERP </a:t>
            </a:r>
            <a:r>
              <a:rPr lang="en-US" b="1" dirty="0"/>
              <a:t>systems integrate several aspects of an enterprise: finance and accounting, human resources, manufacturing, supply chain management, project management, and CRM</a:t>
            </a:r>
            <a:r>
              <a:rPr lang="en-US" dirty="0"/>
              <a:t>.</a:t>
            </a:r>
            <a:endParaRPr lang="en-US" dirty="0" smtClean="0"/>
          </a:p>
          <a:p>
            <a:pPr marL="114300" indent="0">
              <a:lnSpc>
                <a:spcPct val="150000"/>
              </a:lnSpc>
              <a:spcBef>
                <a:spcPts val="0"/>
              </a:spcBef>
              <a:buNone/>
            </a:pPr>
            <a:endParaRPr lang="en-IN" b="1" dirty="0"/>
          </a:p>
        </p:txBody>
      </p:sp>
    </p:spTree>
    <p:extLst>
      <p:ext uri="{BB962C8B-B14F-4D97-AF65-F5344CB8AC3E}">
        <p14:creationId xmlns:p14="http://schemas.microsoft.com/office/powerpoint/2010/main" val="272225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7620000" cy="576064"/>
          </a:xfrm>
        </p:spPr>
        <p:txBody>
          <a:bodyPr/>
          <a:lstStyle/>
          <a:p>
            <a:r>
              <a:rPr lang="en-IN" sz="3200" dirty="0" smtClean="0"/>
              <a:t>ERP</a:t>
            </a:r>
            <a:endParaRPr lang="en-IN" sz="3200" dirty="0"/>
          </a:p>
        </p:txBody>
      </p:sp>
      <p:sp>
        <p:nvSpPr>
          <p:cNvPr id="3" name="Content Placeholder 2"/>
          <p:cNvSpPr>
            <a:spLocks noGrp="1"/>
          </p:cNvSpPr>
          <p:nvPr>
            <p:ph idx="1"/>
          </p:nvPr>
        </p:nvSpPr>
        <p:spPr>
          <a:xfrm>
            <a:off x="457200" y="836712"/>
            <a:ext cx="7620000" cy="5688632"/>
          </a:xfrm>
        </p:spPr>
        <p:txBody>
          <a:bodyPr>
            <a:normAutofit/>
          </a:bodyPr>
          <a:lstStyle/>
          <a:p>
            <a:pPr marL="114300" indent="0">
              <a:lnSpc>
                <a:spcPct val="150000"/>
              </a:lnSpc>
              <a:spcBef>
                <a:spcPts val="0"/>
              </a:spcBef>
              <a:buNone/>
            </a:pPr>
            <a:r>
              <a:rPr lang="en-US" b="1" dirty="0"/>
              <a:t>What is ERP?</a:t>
            </a:r>
            <a:r>
              <a:rPr lang="en-US" dirty="0"/>
              <a:t> </a:t>
            </a:r>
            <a:endParaRPr lang="en-US" dirty="0" smtClean="0"/>
          </a:p>
          <a:p>
            <a:pPr>
              <a:lnSpc>
                <a:spcPct val="150000"/>
              </a:lnSpc>
              <a:spcBef>
                <a:spcPts val="0"/>
              </a:spcBef>
            </a:pPr>
            <a:r>
              <a:rPr lang="en-US" dirty="0" smtClean="0"/>
              <a:t>ERP </a:t>
            </a:r>
            <a:r>
              <a:rPr lang="en-US" dirty="0"/>
              <a:t>software follows pay per use methodologies of payment, that is </a:t>
            </a:r>
            <a:r>
              <a:rPr lang="en-US" b="1" dirty="0"/>
              <a:t>at the end of the month, the enterprise pay the amount as per the cloud resources utilized by them</a:t>
            </a:r>
            <a:r>
              <a:rPr lang="en-US" dirty="0" smtClean="0"/>
              <a:t>.</a:t>
            </a:r>
          </a:p>
          <a:p>
            <a:pPr>
              <a:lnSpc>
                <a:spcPct val="150000"/>
              </a:lnSpc>
              <a:spcBef>
                <a:spcPts val="0"/>
              </a:spcBef>
            </a:pPr>
            <a:endParaRPr lang="en-US" dirty="0" smtClean="0"/>
          </a:p>
          <a:p>
            <a:pPr>
              <a:lnSpc>
                <a:spcPct val="150000"/>
              </a:lnSpc>
              <a:spcBef>
                <a:spcPts val="0"/>
              </a:spcBef>
            </a:pPr>
            <a:r>
              <a:rPr lang="en-US" dirty="0" smtClean="0"/>
              <a:t>There </a:t>
            </a:r>
            <a:r>
              <a:rPr lang="en-US" dirty="0"/>
              <a:t>are various ERP vendors available like </a:t>
            </a:r>
            <a:r>
              <a:rPr lang="en-US" b="1" dirty="0"/>
              <a:t>Oracle, SAP, Epicor, SAGE, Microsoft Dynamics, Lawson </a:t>
            </a:r>
            <a:r>
              <a:rPr lang="en-US" b="1" dirty="0" err="1"/>
              <a:t>Softwares</a:t>
            </a:r>
            <a:r>
              <a:rPr lang="en-US" b="1" dirty="0"/>
              <a:t> and many more. </a:t>
            </a:r>
            <a:endParaRPr lang="en-IN" b="1" dirty="0"/>
          </a:p>
        </p:txBody>
      </p:sp>
    </p:spTree>
    <p:extLst>
      <p:ext uri="{BB962C8B-B14F-4D97-AF65-F5344CB8AC3E}">
        <p14:creationId xmlns:p14="http://schemas.microsoft.com/office/powerpoint/2010/main" val="32029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Traditional </a:t>
            </a:r>
            <a:r>
              <a:rPr lang="en-US" dirty="0"/>
              <a:t>ERP software </a:t>
            </a:r>
            <a:r>
              <a:rPr lang="en-US" b="1" dirty="0"/>
              <a:t>was typically out of reach for small to midsize businesses (SMBs) because it was expensive and difficult to implement. </a:t>
            </a:r>
            <a:endParaRPr lang="en-US" b="1" dirty="0" smtClean="0"/>
          </a:p>
          <a:p>
            <a:r>
              <a:rPr lang="en-US" dirty="0" smtClean="0"/>
              <a:t>Now </a:t>
            </a:r>
            <a:r>
              <a:rPr lang="en-US" b="1" dirty="0"/>
              <a:t>cloud ERP software provides customer relationship management (CRM) and business intelligence (BI) features at an affordable price.</a:t>
            </a:r>
          </a:p>
          <a:p>
            <a:endParaRPr lang="en-IN" dirty="0"/>
          </a:p>
        </p:txBody>
      </p:sp>
    </p:spTree>
    <p:extLst>
      <p:ext uri="{BB962C8B-B14F-4D97-AF65-F5344CB8AC3E}">
        <p14:creationId xmlns:p14="http://schemas.microsoft.com/office/powerpoint/2010/main" val="40928584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Cloud ERP software is an enterprise resource planning platform </a:t>
            </a:r>
            <a:r>
              <a:rPr lang="en-US" b="1" dirty="0"/>
              <a:t>that’s hosted online, so there’s no need to install it on in-house servers, as is traditionally the case. </a:t>
            </a:r>
            <a:endParaRPr lang="en-US" b="1" dirty="0" smtClean="0"/>
          </a:p>
          <a:p>
            <a:r>
              <a:rPr lang="en-US" dirty="0" smtClean="0"/>
              <a:t>It’s </a:t>
            </a:r>
            <a:r>
              <a:rPr lang="en-US" dirty="0"/>
              <a:t>meant to help businesses run all departments, from accounting and human resources (HR) to sales and manufacturing</a:t>
            </a:r>
            <a:r>
              <a:rPr lang="en-US" dirty="0" smtClean="0"/>
              <a:t>.</a:t>
            </a:r>
            <a:endParaRPr lang="en-US" dirty="0"/>
          </a:p>
        </p:txBody>
      </p:sp>
    </p:spTree>
    <p:extLst>
      <p:ext uri="{BB962C8B-B14F-4D97-AF65-F5344CB8AC3E}">
        <p14:creationId xmlns:p14="http://schemas.microsoft.com/office/powerpoint/2010/main" val="41314519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ERP</a:t>
            </a:r>
            <a:endParaRPr lang="en-IN" dirty="0"/>
          </a:p>
        </p:txBody>
      </p:sp>
      <p:sp>
        <p:nvSpPr>
          <p:cNvPr id="3" name="Content Placeholder 2"/>
          <p:cNvSpPr>
            <a:spLocks noGrp="1"/>
          </p:cNvSpPr>
          <p:nvPr>
            <p:ph idx="1"/>
          </p:nvPr>
        </p:nvSpPr>
        <p:spPr/>
        <p:txBody>
          <a:bodyPr/>
          <a:lstStyle/>
          <a:p>
            <a:pPr marL="114300" indent="0" fontAlgn="base">
              <a:buNone/>
            </a:pPr>
            <a:r>
              <a:rPr lang="en-IN" dirty="0"/>
              <a:t>The Best 7 Cloud ERP Software of 2024</a:t>
            </a:r>
          </a:p>
          <a:p>
            <a:pPr marL="571500" indent="-457200" fontAlgn="base">
              <a:buFont typeface="+mj-lt"/>
              <a:buAutoNum type="arabicParenR"/>
            </a:pPr>
            <a:r>
              <a:rPr lang="en-IN" dirty="0"/>
              <a:t>Microsoft Dynamics 365 Business Central: Best overall</a:t>
            </a:r>
          </a:p>
          <a:p>
            <a:pPr marL="571500" indent="-457200" fontAlgn="base">
              <a:buFont typeface="+mj-lt"/>
              <a:buAutoNum type="arabicParenR"/>
            </a:pPr>
            <a:r>
              <a:rPr lang="en-IN" dirty="0"/>
              <a:t>SAP Business One Professional: Best for customization</a:t>
            </a:r>
          </a:p>
          <a:p>
            <a:pPr marL="571500" indent="-457200" fontAlgn="base">
              <a:buFont typeface="+mj-lt"/>
              <a:buAutoNum type="arabicParenR"/>
            </a:pPr>
            <a:r>
              <a:rPr lang="en-IN" dirty="0"/>
              <a:t>SYSPRO: Best for manufacturing businesses</a:t>
            </a:r>
          </a:p>
          <a:p>
            <a:pPr marL="571500" indent="-457200" fontAlgn="base">
              <a:buFont typeface="+mj-lt"/>
              <a:buAutoNum type="arabicParenR"/>
            </a:pPr>
            <a:r>
              <a:rPr lang="en-IN" dirty="0"/>
              <a:t>QT9: Best for real-time reporting</a:t>
            </a:r>
          </a:p>
          <a:p>
            <a:pPr marL="571500" indent="-457200" fontAlgn="base">
              <a:buFont typeface="+mj-lt"/>
              <a:buAutoNum type="arabicParenR"/>
            </a:pPr>
            <a:r>
              <a:rPr lang="en-IN" dirty="0" err="1"/>
              <a:t>Epicor</a:t>
            </a:r>
            <a:r>
              <a:rPr lang="en-IN" dirty="0"/>
              <a:t> Prophet 21 ERP: Best for distributors</a:t>
            </a:r>
          </a:p>
          <a:p>
            <a:pPr marL="571500" indent="-457200" fontAlgn="base">
              <a:buFont typeface="+mj-lt"/>
              <a:buAutoNum type="arabicParenR"/>
            </a:pPr>
            <a:r>
              <a:rPr lang="en-IN" dirty="0"/>
              <a:t>Oracle NetSuite </a:t>
            </a:r>
            <a:r>
              <a:rPr lang="en-IN" dirty="0" err="1"/>
              <a:t>OneWorld</a:t>
            </a:r>
            <a:r>
              <a:rPr lang="en-IN" dirty="0"/>
              <a:t>: Best for global companies</a:t>
            </a:r>
          </a:p>
          <a:p>
            <a:pPr marL="571500" indent="-457200" fontAlgn="base">
              <a:buFont typeface="+mj-lt"/>
              <a:buAutoNum type="arabicParenR"/>
            </a:pPr>
            <a:r>
              <a:rPr lang="en-IN" dirty="0" err="1"/>
              <a:t>Acumatica</a:t>
            </a:r>
            <a:r>
              <a:rPr lang="en-IN" dirty="0"/>
              <a:t>: Best for easy pricing</a:t>
            </a:r>
          </a:p>
        </p:txBody>
      </p:sp>
    </p:spTree>
    <p:extLst>
      <p:ext uri="{BB962C8B-B14F-4D97-AF65-F5344CB8AC3E}">
        <p14:creationId xmlns:p14="http://schemas.microsoft.com/office/powerpoint/2010/main" val="34537113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ERP</a:t>
            </a:r>
            <a:endParaRPr lang="en-IN" dirty="0"/>
          </a:p>
        </p:txBody>
      </p:sp>
      <p:sp>
        <p:nvSpPr>
          <p:cNvPr id="3" name="Content Placeholder 2"/>
          <p:cNvSpPr>
            <a:spLocks noGrp="1"/>
          </p:cNvSpPr>
          <p:nvPr>
            <p:ph idx="1"/>
          </p:nvPr>
        </p:nvSpPr>
        <p:spPr/>
        <p:txBody>
          <a:bodyPr/>
          <a:lstStyle/>
          <a:p>
            <a:pPr marL="114300" indent="0" fontAlgn="base">
              <a:buNone/>
            </a:pPr>
            <a:r>
              <a:rPr lang="en-US" b="1" dirty="0"/>
              <a:t>Advantages:</a:t>
            </a:r>
            <a:r>
              <a:rPr lang="en-US" dirty="0"/>
              <a:t>  </a:t>
            </a:r>
          </a:p>
          <a:p>
            <a:pPr fontAlgn="base"/>
            <a:r>
              <a:rPr lang="en-US" b="1" dirty="0"/>
              <a:t>Cost effective</a:t>
            </a:r>
          </a:p>
          <a:p>
            <a:pPr fontAlgn="base"/>
            <a:r>
              <a:rPr lang="en-US" dirty="0"/>
              <a:t>High mobility</a:t>
            </a:r>
          </a:p>
          <a:p>
            <a:pPr fontAlgn="base"/>
            <a:r>
              <a:rPr lang="en-US" dirty="0"/>
              <a:t>Increase in productivity</a:t>
            </a:r>
          </a:p>
          <a:p>
            <a:pPr fontAlgn="base"/>
            <a:r>
              <a:rPr lang="en-US" dirty="0"/>
              <a:t>No security issues</a:t>
            </a:r>
          </a:p>
          <a:p>
            <a:pPr fontAlgn="base"/>
            <a:r>
              <a:rPr lang="en-US" b="1" dirty="0"/>
              <a:t>Scalable and efficient</a:t>
            </a:r>
          </a:p>
          <a:p>
            <a:pPr marL="114300" indent="0">
              <a:buNone/>
            </a:pPr>
            <a:r>
              <a:rPr lang="en-US" dirty="0"/>
              <a:t/>
            </a:r>
            <a:br>
              <a:rPr lang="en-US" dirty="0"/>
            </a:br>
            <a:endParaRPr lang="en-IN" dirty="0"/>
          </a:p>
        </p:txBody>
      </p:sp>
    </p:spTree>
    <p:extLst>
      <p:ext uri="{BB962C8B-B14F-4D97-AF65-F5344CB8AC3E}">
        <p14:creationId xmlns:p14="http://schemas.microsoft.com/office/powerpoint/2010/main" val="23771694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endParaRPr lang="en-IN" dirty="0"/>
          </a:p>
        </p:txBody>
      </p:sp>
      <p:sp>
        <p:nvSpPr>
          <p:cNvPr id="3" name="Content Placeholder 2"/>
          <p:cNvSpPr>
            <a:spLocks noGrp="1"/>
          </p:cNvSpPr>
          <p:nvPr>
            <p:ph idx="1"/>
          </p:nvPr>
        </p:nvSpPr>
        <p:spPr/>
        <p:txBody>
          <a:bodyPr/>
          <a:lstStyle/>
          <a:p>
            <a:pPr algn="just"/>
            <a:r>
              <a:rPr lang="en-US" dirty="0"/>
              <a:t>Productivity applications </a:t>
            </a:r>
            <a:r>
              <a:rPr lang="en-US" b="1" dirty="0"/>
              <a:t>replicate in the cloud some of the most common tasks</a:t>
            </a:r>
            <a:r>
              <a:rPr lang="en-US" dirty="0"/>
              <a:t> that we are used to performing on our desktop: </a:t>
            </a:r>
            <a:endParaRPr lang="en-US" dirty="0" smtClean="0"/>
          </a:p>
          <a:p>
            <a:pPr algn="just"/>
            <a:r>
              <a:rPr lang="en-US" b="1" dirty="0" smtClean="0"/>
              <a:t>from </a:t>
            </a:r>
            <a:r>
              <a:rPr lang="en-US" b="1" dirty="0"/>
              <a:t>document storage to office automation and complete desktop environments hosted in the cloud</a:t>
            </a:r>
            <a:endParaRPr lang="en-IN" b="1" dirty="0"/>
          </a:p>
        </p:txBody>
      </p:sp>
    </p:spTree>
    <p:extLst>
      <p:ext uri="{BB962C8B-B14F-4D97-AF65-F5344CB8AC3E}">
        <p14:creationId xmlns:p14="http://schemas.microsoft.com/office/powerpoint/2010/main" val="17645402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Dropbox and iCloud</a:t>
            </a:r>
          </a:p>
        </p:txBody>
      </p:sp>
      <p:sp>
        <p:nvSpPr>
          <p:cNvPr id="3" name="Content Placeholder 2"/>
          <p:cNvSpPr>
            <a:spLocks noGrp="1"/>
          </p:cNvSpPr>
          <p:nvPr>
            <p:ph idx="1"/>
          </p:nvPr>
        </p:nvSpPr>
        <p:spPr/>
        <p:txBody>
          <a:bodyPr/>
          <a:lstStyle/>
          <a:p>
            <a:pPr algn="just"/>
            <a:r>
              <a:rPr lang="en-US" dirty="0"/>
              <a:t>One of the core features of cloud computing is </a:t>
            </a:r>
            <a:r>
              <a:rPr lang="en-US" b="1" dirty="0"/>
              <a:t>availability anywhere, at any time, and from any Internet-connected device</a:t>
            </a:r>
            <a:r>
              <a:rPr lang="en-US" b="1" dirty="0" smtClean="0"/>
              <a:t>.</a:t>
            </a:r>
          </a:p>
          <a:p>
            <a:pPr algn="just"/>
            <a:r>
              <a:rPr lang="en-US" dirty="0"/>
              <a:t>online storage solutions have turned into SaaS </a:t>
            </a:r>
            <a:r>
              <a:rPr lang="en-US" dirty="0" smtClean="0"/>
              <a:t>applications </a:t>
            </a:r>
            <a:r>
              <a:rPr lang="en-US" dirty="0"/>
              <a:t>and become more usable as well as more advanced and </a:t>
            </a:r>
            <a:r>
              <a:rPr lang="en-US" dirty="0" smtClean="0"/>
              <a:t>accessible</a:t>
            </a:r>
          </a:p>
        </p:txBody>
      </p:sp>
    </p:spTree>
    <p:extLst>
      <p:ext uri="{BB962C8B-B14F-4D97-AF65-F5344CB8AC3E}">
        <p14:creationId xmlns:p14="http://schemas.microsoft.com/office/powerpoint/2010/main" val="8613286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Dropbox and iCloud</a:t>
            </a:r>
          </a:p>
        </p:txBody>
      </p:sp>
      <p:sp>
        <p:nvSpPr>
          <p:cNvPr id="3" name="Content Placeholder 2"/>
          <p:cNvSpPr>
            <a:spLocks noGrp="1"/>
          </p:cNvSpPr>
          <p:nvPr>
            <p:ph idx="1"/>
          </p:nvPr>
        </p:nvSpPr>
        <p:spPr/>
        <p:txBody>
          <a:bodyPr/>
          <a:lstStyle/>
          <a:p>
            <a:pPr algn="just"/>
            <a:r>
              <a:rPr lang="en-IN" dirty="0" err="1"/>
              <a:t>Dropbox</a:t>
            </a:r>
            <a:r>
              <a:rPr lang="en-IN" dirty="0"/>
              <a:t>, </a:t>
            </a:r>
            <a:r>
              <a:rPr lang="en-IN" dirty="0" smtClean="0"/>
              <a:t>an online </a:t>
            </a:r>
            <a:r>
              <a:rPr lang="en-IN" dirty="0" err="1" smtClean="0"/>
              <a:t>applica</a:t>
            </a:r>
            <a:r>
              <a:rPr lang="en-US" dirty="0" err="1"/>
              <a:t>tion</a:t>
            </a:r>
            <a:r>
              <a:rPr lang="en-US" dirty="0"/>
              <a:t> that </a:t>
            </a:r>
            <a:r>
              <a:rPr lang="en-US" b="1" dirty="0"/>
              <a:t>allows users to synchronize any file across any platform and any device in a seamless </a:t>
            </a:r>
            <a:r>
              <a:rPr lang="en-US" b="1" dirty="0" smtClean="0"/>
              <a:t>manner.</a:t>
            </a:r>
            <a:r>
              <a:rPr lang="en-IN" b="1" dirty="0" smtClean="0"/>
              <a:t> </a:t>
            </a:r>
          </a:p>
          <a:p>
            <a:pPr algn="just"/>
            <a:r>
              <a:rPr lang="en-US" b="1" dirty="0" err="1" smtClean="0"/>
              <a:t>Dropbox</a:t>
            </a:r>
            <a:r>
              <a:rPr lang="en-US" b="1" dirty="0" smtClean="0"/>
              <a:t> </a:t>
            </a:r>
            <a:r>
              <a:rPr lang="en-US" b="1" dirty="0"/>
              <a:t>is </a:t>
            </a:r>
            <a:r>
              <a:rPr lang="en-US" b="1" dirty="0" err="1" smtClean="0"/>
              <a:t>availabile</a:t>
            </a:r>
            <a:r>
              <a:rPr lang="en-US" b="1" dirty="0" smtClean="0"/>
              <a:t> on </a:t>
            </a:r>
            <a:r>
              <a:rPr lang="en-US" b="1" dirty="0"/>
              <a:t>different platforms (Windows, Mac, Linux, and mobile) and the capability to work seamlessly and transparently across all of them </a:t>
            </a:r>
            <a:endParaRPr lang="en-IN" b="1" dirty="0" smtClean="0"/>
          </a:p>
        </p:txBody>
      </p:sp>
    </p:spTree>
    <p:extLst>
      <p:ext uri="{BB962C8B-B14F-4D97-AF65-F5344CB8AC3E}">
        <p14:creationId xmlns:p14="http://schemas.microsoft.com/office/powerpoint/2010/main" val="3157567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Healthcare: ECG analysis in Cloud</a:t>
            </a:r>
            <a:endParaRPr lang="en-IN" sz="4000" dirty="0"/>
          </a:p>
        </p:txBody>
      </p:sp>
      <p:sp>
        <p:nvSpPr>
          <p:cNvPr id="3" name="Content Placeholder 2"/>
          <p:cNvSpPr>
            <a:spLocks noGrp="1"/>
          </p:cNvSpPr>
          <p:nvPr>
            <p:ph idx="1"/>
          </p:nvPr>
        </p:nvSpPr>
        <p:spPr/>
        <p:txBody>
          <a:bodyPr/>
          <a:lstStyle/>
          <a:p>
            <a:r>
              <a:rPr lang="en-US" dirty="0"/>
              <a:t>The full form of ECG is Electrocardiogram.</a:t>
            </a:r>
          </a:p>
          <a:p>
            <a:endParaRPr lang="en-IN" dirty="0"/>
          </a:p>
        </p:txBody>
      </p:sp>
      <p:pic>
        <p:nvPicPr>
          <p:cNvPr id="1026" name="Picture 2" descr="https://easyexamnotes.com/wp-content/uploads/2021/08/ec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28" y="1988840"/>
            <a:ext cx="7982780" cy="415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44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Dropbox and iCloud</a:t>
            </a:r>
          </a:p>
        </p:txBody>
      </p:sp>
      <p:sp>
        <p:nvSpPr>
          <p:cNvPr id="3" name="Content Placeholder 2"/>
          <p:cNvSpPr>
            <a:spLocks noGrp="1"/>
          </p:cNvSpPr>
          <p:nvPr>
            <p:ph idx="1"/>
          </p:nvPr>
        </p:nvSpPr>
        <p:spPr/>
        <p:txBody>
          <a:bodyPr/>
          <a:lstStyle/>
          <a:p>
            <a:pPr algn="just"/>
            <a:r>
              <a:rPr lang="en-US" b="1" dirty="0" err="1"/>
              <a:t>Dropbox</a:t>
            </a:r>
            <a:r>
              <a:rPr lang="en-US" b="1" dirty="0"/>
              <a:t> is a file hosting service operated by the American company </a:t>
            </a:r>
            <a:r>
              <a:rPr lang="en-US" b="1" dirty="0" err="1"/>
              <a:t>Dropbox</a:t>
            </a:r>
            <a:r>
              <a:rPr lang="en-US" b="1" dirty="0"/>
              <a:t>, Inc., headquartered in San Francisco, California, U.S. </a:t>
            </a:r>
            <a:endParaRPr lang="en-US" b="1" dirty="0" smtClean="0"/>
          </a:p>
          <a:p>
            <a:pPr algn="just"/>
            <a:r>
              <a:rPr lang="en-US" b="1" dirty="0" smtClean="0"/>
              <a:t>that </a:t>
            </a:r>
            <a:r>
              <a:rPr lang="en-US" b="1" dirty="0"/>
              <a:t>offers cloud storage, file synchronization, personal cloud, and client software. </a:t>
            </a:r>
            <a:endParaRPr lang="en-US" b="1" dirty="0" smtClean="0"/>
          </a:p>
        </p:txBody>
      </p:sp>
    </p:spTree>
    <p:extLst>
      <p:ext uri="{BB962C8B-B14F-4D97-AF65-F5344CB8AC3E}">
        <p14:creationId xmlns:p14="http://schemas.microsoft.com/office/powerpoint/2010/main" val="11114809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Dropbox and iCloud</a:t>
            </a:r>
          </a:p>
        </p:txBody>
      </p:sp>
      <p:sp>
        <p:nvSpPr>
          <p:cNvPr id="3" name="Content Placeholder 2"/>
          <p:cNvSpPr>
            <a:spLocks noGrp="1"/>
          </p:cNvSpPr>
          <p:nvPr>
            <p:ph idx="1"/>
          </p:nvPr>
        </p:nvSpPr>
        <p:spPr/>
        <p:txBody>
          <a:bodyPr/>
          <a:lstStyle/>
          <a:p>
            <a:pPr algn="just"/>
            <a:r>
              <a:rPr lang="en-US" b="1" dirty="0" err="1" smtClean="0"/>
              <a:t>Dropbox</a:t>
            </a:r>
            <a:r>
              <a:rPr lang="en-US" b="1" dirty="0" smtClean="0"/>
              <a:t> </a:t>
            </a:r>
            <a:r>
              <a:rPr lang="en-US" b="1" dirty="0"/>
              <a:t>was founded in </a:t>
            </a:r>
            <a:r>
              <a:rPr lang="en-US" b="1" dirty="0" smtClean="0"/>
              <a:t>2007 </a:t>
            </a:r>
            <a:r>
              <a:rPr lang="en-US" b="1" dirty="0"/>
              <a:t>by MIT students Drew Houston and </a:t>
            </a:r>
            <a:r>
              <a:rPr lang="en-US" b="1" dirty="0" err="1"/>
              <a:t>Arash</a:t>
            </a:r>
            <a:r>
              <a:rPr lang="en-US" b="1" dirty="0"/>
              <a:t> </a:t>
            </a:r>
            <a:r>
              <a:rPr lang="en-US" b="1" dirty="0" err="1"/>
              <a:t>Ferdowsi</a:t>
            </a:r>
            <a:r>
              <a:rPr lang="en-US" b="1" dirty="0"/>
              <a:t> as a startup company, with initial </a:t>
            </a:r>
            <a:r>
              <a:rPr lang="en-US" b="1" dirty="0" smtClean="0"/>
              <a:t>funding </a:t>
            </a:r>
            <a:r>
              <a:rPr lang="en-US" b="1" dirty="0"/>
              <a:t>from seed accelerator Y </a:t>
            </a:r>
            <a:r>
              <a:rPr lang="en-US" b="1" dirty="0" err="1"/>
              <a:t>Combinator</a:t>
            </a:r>
            <a:r>
              <a:rPr lang="en-US" b="1" dirty="0" smtClean="0"/>
              <a:t>.</a:t>
            </a:r>
            <a:endParaRPr lang="en-IN" b="1" dirty="0" smtClean="0"/>
          </a:p>
        </p:txBody>
      </p:sp>
    </p:spTree>
    <p:extLst>
      <p:ext uri="{BB962C8B-B14F-4D97-AF65-F5344CB8AC3E}">
        <p14:creationId xmlns:p14="http://schemas.microsoft.com/office/powerpoint/2010/main" val="341603269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Dropbox and iCloud</a:t>
            </a:r>
          </a:p>
        </p:txBody>
      </p:sp>
      <p:sp>
        <p:nvSpPr>
          <p:cNvPr id="3" name="Content Placeholder 2"/>
          <p:cNvSpPr>
            <a:spLocks noGrp="1"/>
          </p:cNvSpPr>
          <p:nvPr>
            <p:ph idx="1"/>
          </p:nvPr>
        </p:nvSpPr>
        <p:spPr/>
        <p:txBody>
          <a:bodyPr/>
          <a:lstStyle/>
          <a:p>
            <a:pPr algn="just"/>
            <a:r>
              <a:rPr lang="en-US" dirty="0" err="1"/>
              <a:t>Dropbox</a:t>
            </a:r>
            <a:r>
              <a:rPr lang="en-US" dirty="0"/>
              <a:t> brings files together in </a:t>
            </a:r>
            <a:r>
              <a:rPr lang="en-US" b="1" dirty="0"/>
              <a:t>one central place by creating a special folder on the user's </a:t>
            </a:r>
            <a:r>
              <a:rPr lang="en-US" b="1" dirty="0" smtClean="0"/>
              <a:t>computer.</a:t>
            </a:r>
          </a:p>
          <a:p>
            <a:pPr algn="just"/>
            <a:r>
              <a:rPr lang="en-US" dirty="0" smtClean="0"/>
              <a:t>The </a:t>
            </a:r>
            <a:r>
              <a:rPr lang="en-US" dirty="0"/>
              <a:t>contents of these folders are </a:t>
            </a:r>
            <a:r>
              <a:rPr lang="en-US" b="1" dirty="0"/>
              <a:t>synchronized to </a:t>
            </a:r>
            <a:r>
              <a:rPr lang="en-US" b="1" dirty="0" err="1"/>
              <a:t>Dropbox's</a:t>
            </a:r>
            <a:r>
              <a:rPr lang="en-US" b="1" dirty="0"/>
              <a:t> servers and to other computers and devices where the user has installed </a:t>
            </a:r>
            <a:r>
              <a:rPr lang="en-US" b="1" dirty="0" err="1"/>
              <a:t>Dropbox</a:t>
            </a:r>
            <a:r>
              <a:rPr lang="en-US" dirty="0"/>
              <a:t>, keeping the same files up-to-date on all devices</a:t>
            </a:r>
            <a:endParaRPr lang="en-IN" dirty="0" smtClean="0"/>
          </a:p>
        </p:txBody>
      </p:sp>
    </p:spTree>
    <p:extLst>
      <p:ext uri="{BB962C8B-B14F-4D97-AF65-F5344CB8AC3E}">
        <p14:creationId xmlns:p14="http://schemas.microsoft.com/office/powerpoint/2010/main" val="37660941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Dropbox and iCloud</a:t>
            </a:r>
          </a:p>
        </p:txBody>
      </p:sp>
      <p:sp>
        <p:nvSpPr>
          <p:cNvPr id="3" name="Content Placeholder 2"/>
          <p:cNvSpPr>
            <a:spLocks noGrp="1"/>
          </p:cNvSpPr>
          <p:nvPr>
            <p:ph idx="1"/>
          </p:nvPr>
        </p:nvSpPr>
        <p:spPr/>
        <p:txBody>
          <a:bodyPr/>
          <a:lstStyle/>
          <a:p>
            <a:pPr algn="just"/>
            <a:r>
              <a:rPr lang="en-US" b="1" dirty="0" err="1" smtClean="0"/>
              <a:t>Dropbox</a:t>
            </a:r>
            <a:r>
              <a:rPr lang="en-US" b="1" dirty="0" smtClean="0"/>
              <a:t> </a:t>
            </a:r>
            <a:r>
              <a:rPr lang="en-US" b="1" dirty="0"/>
              <a:t>provides users with a free amount of storage that is accessible through the abstraction of a </a:t>
            </a:r>
            <a:r>
              <a:rPr lang="en-US" b="1" dirty="0" smtClean="0"/>
              <a:t>folder.</a:t>
            </a:r>
          </a:p>
          <a:p>
            <a:pPr algn="just"/>
            <a:r>
              <a:rPr lang="en-US" dirty="0"/>
              <a:t>Users can either access their Dropbox folder </a:t>
            </a:r>
            <a:endParaRPr lang="en-US" dirty="0" smtClean="0"/>
          </a:p>
          <a:p>
            <a:pPr algn="just"/>
            <a:r>
              <a:rPr lang="en-US" b="1" dirty="0" smtClean="0"/>
              <a:t>through </a:t>
            </a:r>
            <a:r>
              <a:rPr lang="en-US" b="1" dirty="0"/>
              <a:t>a browser or </a:t>
            </a:r>
            <a:endParaRPr lang="en-US" b="1" dirty="0" smtClean="0"/>
          </a:p>
          <a:p>
            <a:pPr algn="just"/>
            <a:r>
              <a:rPr lang="en-US" b="1" dirty="0" smtClean="0"/>
              <a:t>by </a:t>
            </a:r>
            <a:r>
              <a:rPr lang="en-US" b="1" dirty="0"/>
              <a:t>downloading and installing a Dropbox client, which provides access to the online storage by means of a special folder.</a:t>
            </a:r>
            <a:endParaRPr lang="en-IN" b="1" dirty="0"/>
          </a:p>
        </p:txBody>
      </p:sp>
    </p:spTree>
    <p:extLst>
      <p:ext uri="{BB962C8B-B14F-4D97-AF65-F5344CB8AC3E}">
        <p14:creationId xmlns:p14="http://schemas.microsoft.com/office/powerpoint/2010/main" val="9296666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DropBox</a:t>
            </a:r>
            <a:endParaRPr lang="en-IN"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1590674"/>
            <a:ext cx="7563817" cy="4358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3352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iCloud</a:t>
            </a:r>
            <a:endParaRPr lang="en-IN"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b="1" dirty="0"/>
              <a:t>A</a:t>
            </a:r>
            <a:r>
              <a:rPr lang="en-US" b="1" dirty="0" smtClean="0"/>
              <a:t> </a:t>
            </a:r>
            <a:r>
              <a:rPr lang="en-US" b="1" dirty="0"/>
              <a:t>cloud-based document-sharing </a:t>
            </a:r>
            <a:r>
              <a:rPr lang="en-US" b="1" dirty="0" smtClean="0"/>
              <a:t>application </a:t>
            </a:r>
            <a:r>
              <a:rPr lang="en-US" b="1" dirty="0"/>
              <a:t>provided by Apple to synchronize </a:t>
            </a:r>
            <a:r>
              <a:rPr lang="en-US" b="1" dirty="0" err="1"/>
              <a:t>iOS</a:t>
            </a:r>
            <a:r>
              <a:rPr lang="en-US" b="1" dirty="0"/>
              <a:t>-based devices in a completely transparent manner </a:t>
            </a:r>
            <a:endParaRPr lang="en-US" b="1" dirty="0" smtClean="0"/>
          </a:p>
          <a:p>
            <a:pPr algn="just">
              <a:lnSpc>
                <a:spcPct val="150000"/>
              </a:lnSpc>
              <a:spcBef>
                <a:spcPts val="0"/>
              </a:spcBef>
            </a:pPr>
            <a:r>
              <a:rPr lang="en-US" dirty="0" smtClean="0"/>
              <a:t>Documents</a:t>
            </a:r>
            <a:r>
              <a:rPr lang="en-US" dirty="0"/>
              <a:t>, photos, and videos are automatically synched as changes are made, without any explicit operation</a:t>
            </a:r>
            <a:r>
              <a:rPr lang="en-US" dirty="0" smtClean="0"/>
              <a:t>.</a:t>
            </a:r>
          </a:p>
          <a:p>
            <a:pPr algn="just">
              <a:lnSpc>
                <a:spcPct val="150000"/>
              </a:lnSpc>
              <a:spcBef>
                <a:spcPts val="0"/>
              </a:spcBef>
            </a:pPr>
            <a:r>
              <a:rPr lang="en-IN" dirty="0" smtClean="0"/>
              <a:t>There are other solutions for online document sharing,</a:t>
            </a:r>
          </a:p>
          <a:p>
            <a:pPr lvl="1" algn="just">
              <a:lnSpc>
                <a:spcPct val="150000"/>
              </a:lnSpc>
              <a:spcBef>
                <a:spcPts val="0"/>
              </a:spcBef>
            </a:pPr>
            <a:r>
              <a:rPr lang="en-IN" dirty="0" err="1" smtClean="0"/>
              <a:t>WindowsLive</a:t>
            </a:r>
            <a:endParaRPr lang="en-IN" dirty="0"/>
          </a:p>
          <a:p>
            <a:pPr lvl="1" algn="just">
              <a:lnSpc>
                <a:spcPct val="150000"/>
              </a:lnSpc>
              <a:spcBef>
                <a:spcPts val="0"/>
              </a:spcBef>
            </a:pPr>
            <a:r>
              <a:rPr lang="en-IN" dirty="0" smtClean="0"/>
              <a:t> </a:t>
            </a:r>
            <a:r>
              <a:rPr lang="en-IN" dirty="0"/>
              <a:t>Amazon Cloud </a:t>
            </a:r>
            <a:r>
              <a:rPr lang="en-IN" dirty="0" smtClean="0"/>
              <a:t>Drive</a:t>
            </a:r>
          </a:p>
          <a:p>
            <a:pPr lvl="1" algn="just">
              <a:lnSpc>
                <a:spcPct val="150000"/>
              </a:lnSpc>
              <a:spcBef>
                <a:spcPts val="0"/>
              </a:spcBef>
            </a:pPr>
            <a:r>
              <a:rPr lang="en-IN" dirty="0" err="1" smtClean="0"/>
              <a:t>CloudMe</a:t>
            </a:r>
            <a:r>
              <a:rPr lang="en-IN" dirty="0" smtClean="0"/>
              <a:t>.</a:t>
            </a:r>
            <a:endParaRPr lang="en-IN" dirty="0"/>
          </a:p>
        </p:txBody>
      </p:sp>
    </p:spTree>
    <p:extLst>
      <p:ext uri="{BB962C8B-B14F-4D97-AF65-F5344CB8AC3E}">
        <p14:creationId xmlns:p14="http://schemas.microsoft.com/office/powerpoint/2010/main" val="7106654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iCloud</a:t>
            </a:r>
            <a:endParaRPr lang="en-IN"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dirty="0"/>
              <a:t>This allows the system to efficiently </a:t>
            </a:r>
            <a:r>
              <a:rPr lang="en-US" b="1" dirty="0"/>
              <a:t>automate common operations without any human intervention: </a:t>
            </a:r>
            <a:endParaRPr lang="en-US" b="1" dirty="0" smtClean="0"/>
          </a:p>
          <a:p>
            <a:pPr algn="just">
              <a:lnSpc>
                <a:spcPct val="150000"/>
              </a:lnSpc>
              <a:spcBef>
                <a:spcPts val="0"/>
              </a:spcBef>
            </a:pPr>
            <a:r>
              <a:rPr lang="en-US" b="1" dirty="0" smtClean="0"/>
              <a:t>Taking </a:t>
            </a:r>
            <a:r>
              <a:rPr lang="en-US" b="1" dirty="0"/>
              <a:t>a picture with your iPhone and having it automatically available in iPhoto on your Mac at home; </a:t>
            </a:r>
            <a:endParaRPr lang="en-US" b="1" dirty="0" smtClean="0"/>
          </a:p>
          <a:p>
            <a:pPr algn="just">
              <a:lnSpc>
                <a:spcPct val="150000"/>
              </a:lnSpc>
              <a:spcBef>
                <a:spcPts val="0"/>
              </a:spcBef>
            </a:pPr>
            <a:r>
              <a:rPr lang="en-US" b="1" dirty="0" smtClean="0"/>
              <a:t>Editing </a:t>
            </a:r>
            <a:r>
              <a:rPr lang="en-US" b="1" dirty="0"/>
              <a:t>a document on the iMac at home and having the changes updated in your </a:t>
            </a:r>
            <a:r>
              <a:rPr lang="en-US" b="1" dirty="0" err="1"/>
              <a:t>iPad</a:t>
            </a:r>
            <a:r>
              <a:rPr lang="en-US" dirty="0"/>
              <a:t>. </a:t>
            </a:r>
            <a:endParaRPr lang="en-US" dirty="0" smtClean="0"/>
          </a:p>
          <a:p>
            <a:pPr algn="just">
              <a:lnSpc>
                <a:spcPct val="150000"/>
              </a:lnSpc>
              <a:spcBef>
                <a:spcPts val="0"/>
              </a:spcBef>
            </a:pPr>
            <a:r>
              <a:rPr lang="en-US" b="1" dirty="0" smtClean="0">
                <a:solidFill>
                  <a:srgbClr val="FF0000"/>
                </a:solidFill>
              </a:rPr>
              <a:t>Unfortunately</a:t>
            </a:r>
            <a:r>
              <a:rPr lang="en-US" b="1" dirty="0">
                <a:solidFill>
                  <a:srgbClr val="FF0000"/>
                </a:solidFill>
              </a:rPr>
              <a:t>, this capability is limited to </a:t>
            </a:r>
            <a:r>
              <a:rPr lang="en-US" b="1" dirty="0" err="1">
                <a:solidFill>
                  <a:srgbClr val="FF0000"/>
                </a:solidFill>
              </a:rPr>
              <a:t>iOS</a:t>
            </a:r>
            <a:r>
              <a:rPr lang="en-US" b="1" dirty="0">
                <a:solidFill>
                  <a:srgbClr val="FF0000"/>
                </a:solidFill>
              </a:rPr>
              <a:t> devices,</a:t>
            </a:r>
            <a:endParaRPr lang="en-IN" b="1" dirty="0">
              <a:solidFill>
                <a:srgbClr val="FF0000"/>
              </a:solidFill>
            </a:endParaRPr>
          </a:p>
        </p:txBody>
      </p:sp>
    </p:spTree>
    <p:extLst>
      <p:ext uri="{BB962C8B-B14F-4D97-AF65-F5344CB8AC3E}">
        <p14:creationId xmlns:p14="http://schemas.microsoft.com/office/powerpoint/2010/main" val="23197416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Other Application</a:t>
            </a:r>
            <a:endParaRPr lang="en-IN" dirty="0"/>
          </a:p>
        </p:txBody>
      </p:sp>
      <p:sp>
        <p:nvSpPr>
          <p:cNvPr id="3" name="Content Placeholder 2"/>
          <p:cNvSpPr>
            <a:spLocks noGrp="1"/>
          </p:cNvSpPr>
          <p:nvPr>
            <p:ph idx="1"/>
          </p:nvPr>
        </p:nvSpPr>
        <p:spPr/>
        <p:txBody>
          <a:bodyPr>
            <a:normAutofit/>
          </a:bodyPr>
          <a:lstStyle/>
          <a:p>
            <a:pPr marL="114300" indent="0" algn="just">
              <a:buNone/>
            </a:pPr>
            <a:r>
              <a:rPr lang="en-IN" b="1" dirty="0"/>
              <a:t>Google </a:t>
            </a:r>
            <a:r>
              <a:rPr lang="en-IN" b="1" dirty="0" smtClean="0"/>
              <a:t>docs</a:t>
            </a:r>
          </a:p>
          <a:p>
            <a:pPr algn="just"/>
            <a:r>
              <a:rPr lang="en-IN" dirty="0" err="1" smtClean="0"/>
              <a:t>GoogleDocs</a:t>
            </a:r>
            <a:r>
              <a:rPr lang="en-IN" dirty="0" smtClean="0"/>
              <a:t>  </a:t>
            </a:r>
            <a:r>
              <a:rPr lang="en-IN" dirty="0"/>
              <a:t>is </a:t>
            </a:r>
            <a:r>
              <a:rPr lang="en-IN" dirty="0" smtClean="0"/>
              <a:t>a </a:t>
            </a:r>
            <a:r>
              <a:rPr lang="en-IN" dirty="0" err="1" smtClean="0"/>
              <a:t>SaaS</a:t>
            </a:r>
            <a:r>
              <a:rPr lang="en-IN" dirty="0" smtClean="0"/>
              <a:t> application that delivers </a:t>
            </a:r>
            <a:r>
              <a:rPr lang="en-IN" b="1" dirty="0" smtClean="0"/>
              <a:t>the basic office automation capabilities with sup</a:t>
            </a:r>
            <a:r>
              <a:rPr lang="en-US" b="1" dirty="0"/>
              <a:t>port for collaborative editing over the </a:t>
            </a:r>
            <a:r>
              <a:rPr lang="en-US" b="1" dirty="0" smtClean="0"/>
              <a:t>Web</a:t>
            </a:r>
            <a:r>
              <a:rPr lang="en-US" dirty="0" smtClean="0"/>
              <a:t> </a:t>
            </a:r>
          </a:p>
          <a:p>
            <a:pPr algn="just"/>
            <a:r>
              <a:rPr lang="en-US" dirty="0" smtClean="0"/>
              <a:t>The </a:t>
            </a:r>
            <a:r>
              <a:rPr lang="en-US" dirty="0"/>
              <a:t>application is executed </a:t>
            </a:r>
            <a:r>
              <a:rPr lang="en-US" b="1" dirty="0"/>
              <a:t>on top of the Google </a:t>
            </a:r>
            <a:r>
              <a:rPr lang="en-US" b="1" dirty="0" smtClean="0"/>
              <a:t>distributed </a:t>
            </a:r>
            <a:r>
              <a:rPr lang="en-US" b="1" dirty="0"/>
              <a:t>computing infrastructure, which allows the system to dynamically scale </a:t>
            </a:r>
            <a:endParaRPr lang="en-US" b="1" dirty="0" smtClean="0"/>
          </a:p>
          <a:p>
            <a:pPr algn="just"/>
            <a:endParaRPr lang="en-IN" dirty="0"/>
          </a:p>
        </p:txBody>
      </p:sp>
    </p:spTree>
    <p:extLst>
      <p:ext uri="{BB962C8B-B14F-4D97-AF65-F5344CB8AC3E}">
        <p14:creationId xmlns:p14="http://schemas.microsoft.com/office/powerpoint/2010/main" val="156873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Other Application</a:t>
            </a:r>
            <a:endParaRPr lang="en-IN" dirty="0"/>
          </a:p>
        </p:txBody>
      </p:sp>
      <p:sp>
        <p:nvSpPr>
          <p:cNvPr id="3" name="Content Placeholder 2"/>
          <p:cNvSpPr>
            <a:spLocks noGrp="1"/>
          </p:cNvSpPr>
          <p:nvPr>
            <p:ph idx="1"/>
          </p:nvPr>
        </p:nvSpPr>
        <p:spPr/>
        <p:txBody>
          <a:bodyPr>
            <a:normAutofit/>
          </a:bodyPr>
          <a:lstStyle/>
          <a:p>
            <a:pPr marL="114300" indent="0" algn="just">
              <a:buNone/>
            </a:pPr>
            <a:r>
              <a:rPr lang="en-IN" b="1" dirty="0"/>
              <a:t>Google </a:t>
            </a:r>
            <a:r>
              <a:rPr lang="en-IN" b="1" dirty="0" smtClean="0"/>
              <a:t>docs</a:t>
            </a:r>
          </a:p>
          <a:p>
            <a:pPr algn="just"/>
            <a:r>
              <a:rPr lang="en-US" dirty="0" smtClean="0"/>
              <a:t>Google </a:t>
            </a:r>
            <a:r>
              <a:rPr lang="en-US" dirty="0"/>
              <a:t>Docs allows users to </a:t>
            </a:r>
            <a:r>
              <a:rPr lang="en-US" b="1" dirty="0"/>
              <a:t>create and edit text documents, spreadsheets, presentations, forms, and drawings. </a:t>
            </a:r>
            <a:endParaRPr lang="en-US" b="1" dirty="0" smtClean="0"/>
          </a:p>
          <a:p>
            <a:pPr algn="just"/>
            <a:r>
              <a:rPr lang="en-US" dirty="0" smtClean="0"/>
              <a:t>It </a:t>
            </a:r>
            <a:r>
              <a:rPr lang="en-US" dirty="0"/>
              <a:t>aims to </a:t>
            </a:r>
            <a:r>
              <a:rPr lang="en-US" b="1" dirty="0"/>
              <a:t>replace desktop products such as Microsoft Office and </a:t>
            </a:r>
            <a:r>
              <a:rPr lang="en-US" b="1" dirty="0" err="1"/>
              <a:t>OpenOffice</a:t>
            </a:r>
            <a:r>
              <a:rPr lang="en-US" dirty="0"/>
              <a:t> and provide similar interface and functionality as a cloud service. </a:t>
            </a:r>
            <a:endParaRPr lang="en-US" dirty="0" smtClean="0"/>
          </a:p>
          <a:p>
            <a:pPr algn="just"/>
            <a:r>
              <a:rPr lang="en-US" dirty="0" smtClean="0"/>
              <a:t>It </a:t>
            </a:r>
            <a:r>
              <a:rPr lang="en-US" dirty="0"/>
              <a:t>supports </a:t>
            </a:r>
            <a:r>
              <a:rPr lang="en-US" b="1" dirty="0">
                <a:solidFill>
                  <a:srgbClr val="FF0000"/>
                </a:solidFill>
              </a:rPr>
              <a:t>collaborative editing over the Web for most of the applications included in the suite. This eliminates tedious emailing and synchronization tasks when documents need to be edited by multiple users</a:t>
            </a:r>
            <a:endParaRPr lang="en-IN" b="1" dirty="0" smtClean="0">
              <a:solidFill>
                <a:srgbClr val="FF0000"/>
              </a:solidFill>
            </a:endParaRPr>
          </a:p>
          <a:p>
            <a:pPr algn="just"/>
            <a:endParaRPr lang="en-IN" dirty="0"/>
          </a:p>
        </p:txBody>
      </p:sp>
    </p:spTree>
    <p:extLst>
      <p:ext uri="{BB962C8B-B14F-4D97-AF65-F5344CB8AC3E}">
        <p14:creationId xmlns:p14="http://schemas.microsoft.com/office/powerpoint/2010/main" val="199174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Other Application</a:t>
            </a:r>
            <a:endParaRPr lang="en-IN" dirty="0"/>
          </a:p>
        </p:txBody>
      </p:sp>
      <p:sp>
        <p:nvSpPr>
          <p:cNvPr id="3" name="Content Placeholder 2"/>
          <p:cNvSpPr>
            <a:spLocks noGrp="1"/>
          </p:cNvSpPr>
          <p:nvPr>
            <p:ph idx="1"/>
          </p:nvPr>
        </p:nvSpPr>
        <p:spPr/>
        <p:txBody>
          <a:bodyPr/>
          <a:lstStyle/>
          <a:p>
            <a:pPr algn="just"/>
            <a:r>
              <a:rPr lang="en-IN" b="1" dirty="0" smtClean="0"/>
              <a:t>Cloud </a:t>
            </a:r>
            <a:r>
              <a:rPr lang="en-IN" b="1" dirty="0"/>
              <a:t>desktops: </a:t>
            </a:r>
            <a:r>
              <a:rPr lang="en-IN" b="1" dirty="0" err="1"/>
              <a:t>EyeOS</a:t>
            </a:r>
            <a:r>
              <a:rPr lang="en-IN" b="1" dirty="0"/>
              <a:t> and </a:t>
            </a:r>
            <a:r>
              <a:rPr lang="en-IN" b="1" dirty="0" smtClean="0"/>
              <a:t>XIOS/3</a:t>
            </a:r>
          </a:p>
          <a:p>
            <a:pPr algn="just"/>
            <a:endParaRPr lang="en-IN" dirty="0" smtClean="0"/>
          </a:p>
          <a:p>
            <a:pPr algn="just"/>
            <a:endParaRPr lang="en-IN" dirty="0"/>
          </a:p>
        </p:txBody>
      </p:sp>
    </p:spTree>
    <p:extLst>
      <p:ext uri="{BB962C8B-B14F-4D97-AF65-F5344CB8AC3E}">
        <p14:creationId xmlns:p14="http://schemas.microsoft.com/office/powerpoint/2010/main" val="53034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Healthcare: ECG analysis in Cloud</a:t>
            </a:r>
            <a:endParaRPr lang="en-IN" sz="4400" dirty="0"/>
          </a:p>
        </p:txBody>
      </p:sp>
      <p:sp>
        <p:nvSpPr>
          <p:cNvPr id="3" name="Content Placeholder 2"/>
          <p:cNvSpPr>
            <a:spLocks noGrp="1"/>
          </p:cNvSpPr>
          <p:nvPr>
            <p:ph idx="1"/>
          </p:nvPr>
        </p:nvSpPr>
        <p:spPr/>
        <p:txBody>
          <a:bodyPr/>
          <a:lstStyle/>
          <a:p>
            <a:pPr algn="just">
              <a:lnSpc>
                <a:spcPct val="150000"/>
              </a:lnSpc>
              <a:spcBef>
                <a:spcPts val="0"/>
              </a:spcBef>
            </a:pPr>
            <a:r>
              <a:rPr lang="en-US" b="1" dirty="0" smtClean="0">
                <a:solidFill>
                  <a:srgbClr val="FF0000"/>
                </a:solidFill>
              </a:rPr>
              <a:t>This </a:t>
            </a:r>
            <a:r>
              <a:rPr lang="en-US" b="1" dirty="0">
                <a:solidFill>
                  <a:srgbClr val="FF0000"/>
                </a:solidFill>
              </a:rPr>
              <a:t>activity produces a specific waveform that is repeated over time and that represents the heartbeat.</a:t>
            </a:r>
            <a:r>
              <a:rPr lang="en-US" dirty="0">
                <a:solidFill>
                  <a:srgbClr val="FF0000"/>
                </a:solidFill>
              </a:rPr>
              <a:t> </a:t>
            </a:r>
            <a:endParaRPr lang="en-US" dirty="0" smtClean="0">
              <a:solidFill>
                <a:srgbClr val="FF0000"/>
              </a:solidFill>
            </a:endParaRPr>
          </a:p>
          <a:p>
            <a:pPr algn="just">
              <a:lnSpc>
                <a:spcPct val="150000"/>
              </a:lnSpc>
              <a:spcBef>
                <a:spcPts val="0"/>
              </a:spcBef>
            </a:pPr>
            <a:endParaRPr lang="en-IN" dirty="0"/>
          </a:p>
        </p:txBody>
      </p:sp>
    </p:spTree>
    <p:extLst>
      <p:ext uri="{BB962C8B-B14F-4D97-AF65-F5344CB8AC3E}">
        <p14:creationId xmlns:p14="http://schemas.microsoft.com/office/powerpoint/2010/main" val="79074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Other Application</a:t>
            </a:r>
            <a:endParaRPr lang="en-IN" dirty="0"/>
          </a:p>
        </p:txBody>
      </p:sp>
      <p:sp>
        <p:nvSpPr>
          <p:cNvPr id="3" name="Content Placeholder 2"/>
          <p:cNvSpPr>
            <a:spLocks noGrp="1"/>
          </p:cNvSpPr>
          <p:nvPr>
            <p:ph idx="1"/>
          </p:nvPr>
        </p:nvSpPr>
        <p:spPr/>
        <p:txBody>
          <a:bodyPr/>
          <a:lstStyle/>
          <a:p>
            <a:pPr marL="114300" indent="0" algn="just">
              <a:buNone/>
            </a:pPr>
            <a:r>
              <a:rPr lang="en-US" b="1" dirty="0" err="1" smtClean="0"/>
              <a:t>EyeOs</a:t>
            </a:r>
            <a:endParaRPr lang="en-US" b="1" dirty="0" smtClean="0"/>
          </a:p>
          <a:p>
            <a:pPr algn="just"/>
            <a:r>
              <a:rPr lang="en-US" dirty="0"/>
              <a:t>O</a:t>
            </a:r>
            <a:r>
              <a:rPr lang="en-US" dirty="0" smtClean="0"/>
              <a:t>ne </a:t>
            </a:r>
            <a:r>
              <a:rPr lang="en-US" dirty="0"/>
              <a:t>of the most popular </a:t>
            </a:r>
            <a:r>
              <a:rPr lang="en-US" b="1" dirty="0"/>
              <a:t>Web desktop solutions </a:t>
            </a:r>
            <a:r>
              <a:rPr lang="en-US" dirty="0"/>
              <a:t>based on cloud technologies. </a:t>
            </a:r>
            <a:endParaRPr lang="en-US" dirty="0" smtClean="0"/>
          </a:p>
          <a:p>
            <a:pPr algn="just"/>
            <a:r>
              <a:rPr lang="en-US" dirty="0" smtClean="0"/>
              <a:t>It </a:t>
            </a:r>
            <a:r>
              <a:rPr lang="en-US" b="1" dirty="0" smtClean="0"/>
              <a:t>replicates </a:t>
            </a:r>
            <a:r>
              <a:rPr lang="en-US" b="1" dirty="0"/>
              <a:t>the functionalities of a classic desktop environment </a:t>
            </a:r>
            <a:r>
              <a:rPr lang="en-US" dirty="0"/>
              <a:t>and comes with </a:t>
            </a:r>
            <a:r>
              <a:rPr lang="en-US" b="1" dirty="0"/>
              <a:t>pre-installed applications for the most common file and document management </a:t>
            </a:r>
            <a:r>
              <a:rPr lang="en-US" b="1" dirty="0" smtClean="0"/>
              <a:t>tasks</a:t>
            </a:r>
          </a:p>
          <a:p>
            <a:pPr algn="just"/>
            <a:r>
              <a:rPr lang="en-IN" b="1" dirty="0"/>
              <a:t>Single users can </a:t>
            </a:r>
            <a:r>
              <a:rPr lang="en-US" b="1" dirty="0"/>
              <a:t>access the </a:t>
            </a:r>
            <a:r>
              <a:rPr lang="en-US" b="1" dirty="0" err="1"/>
              <a:t>EyeOS</a:t>
            </a:r>
            <a:r>
              <a:rPr lang="en-US" b="1" dirty="0"/>
              <a:t> desktop environment from anywhere</a:t>
            </a:r>
            <a:r>
              <a:rPr lang="en-US" dirty="0"/>
              <a:t> and through any Internet-connected device, whereas </a:t>
            </a:r>
            <a:r>
              <a:rPr lang="en-US" b="1" dirty="0">
                <a:solidFill>
                  <a:srgbClr val="FF0000"/>
                </a:solidFill>
              </a:rPr>
              <a:t>organizations can create a private </a:t>
            </a:r>
            <a:r>
              <a:rPr lang="en-US" b="1" dirty="0" err="1">
                <a:solidFill>
                  <a:srgbClr val="FF0000"/>
                </a:solidFill>
              </a:rPr>
              <a:t>EyeOS</a:t>
            </a:r>
            <a:r>
              <a:rPr lang="en-US" b="1" dirty="0">
                <a:solidFill>
                  <a:srgbClr val="FF0000"/>
                </a:solidFill>
              </a:rPr>
              <a:t> Cloud on their premises to virtualize the desktop environment of their employees and centralize their management </a:t>
            </a:r>
            <a:endParaRPr lang="en-IN" b="1" dirty="0">
              <a:solidFill>
                <a:srgbClr val="FF0000"/>
              </a:solidFill>
            </a:endParaRPr>
          </a:p>
        </p:txBody>
      </p:sp>
    </p:spTree>
    <p:extLst>
      <p:ext uri="{BB962C8B-B14F-4D97-AF65-F5344CB8AC3E}">
        <p14:creationId xmlns:p14="http://schemas.microsoft.com/office/powerpoint/2010/main" val="335528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34082"/>
          </a:xfrm>
        </p:spPr>
        <p:txBody>
          <a:bodyPr/>
          <a:lstStyle/>
          <a:p>
            <a:r>
              <a:rPr lang="en-IN" dirty="0" err="1" smtClean="0"/>
              <a:t>EyeOs</a:t>
            </a:r>
            <a:endParaRPr lang="en-IN"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08074"/>
            <a:ext cx="7929314" cy="5489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77534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XIOS/3</a:t>
            </a:r>
            <a:endParaRPr lang="en-IN" dirty="0"/>
          </a:p>
        </p:txBody>
      </p:sp>
      <p:sp>
        <p:nvSpPr>
          <p:cNvPr id="3" name="Content Placeholder 2"/>
          <p:cNvSpPr>
            <a:spLocks noGrp="1"/>
          </p:cNvSpPr>
          <p:nvPr>
            <p:ph idx="1"/>
          </p:nvPr>
        </p:nvSpPr>
        <p:spPr/>
        <p:txBody>
          <a:bodyPr/>
          <a:lstStyle/>
          <a:p>
            <a:pPr algn="just"/>
            <a:r>
              <a:rPr lang="en-US" dirty="0"/>
              <a:t>is another example of a </a:t>
            </a:r>
            <a:r>
              <a:rPr lang="en-US" b="1" dirty="0"/>
              <a:t>Web desktop environment </a:t>
            </a:r>
            <a:r>
              <a:rPr lang="en-US" b="1" dirty="0" smtClean="0"/>
              <a:t>.</a:t>
            </a:r>
          </a:p>
          <a:p>
            <a:pPr algn="just"/>
            <a:r>
              <a:rPr lang="en-US" dirty="0"/>
              <a:t>The service is delivered as part of the </a:t>
            </a:r>
            <a:r>
              <a:rPr lang="en-US" b="1" dirty="0" err="1"/>
              <a:t>CloudMe</a:t>
            </a:r>
            <a:r>
              <a:rPr lang="en-US" b="1" dirty="0"/>
              <a:t> application, which is a solution for cloud document storage</a:t>
            </a:r>
            <a:r>
              <a:rPr lang="en-US" b="1" dirty="0" smtClean="0"/>
              <a:t>.</a:t>
            </a:r>
          </a:p>
          <a:p>
            <a:pPr algn="just"/>
            <a:r>
              <a:rPr lang="en-US" dirty="0" smtClean="0"/>
              <a:t> </a:t>
            </a:r>
            <a:r>
              <a:rPr lang="en-US" dirty="0"/>
              <a:t>The key differentiator of XIOS/3 is its strong leverage of XML, used to implement many of the tasks of the OS</a:t>
            </a:r>
            <a:r>
              <a:rPr lang="en-US" dirty="0" smtClean="0"/>
              <a:t>:</a:t>
            </a:r>
          </a:p>
          <a:p>
            <a:pPr lvl="1" algn="just"/>
            <a:r>
              <a:rPr lang="en-US" dirty="0" smtClean="0"/>
              <a:t> </a:t>
            </a:r>
            <a:r>
              <a:rPr lang="en-US" dirty="0"/>
              <a:t>rendering user </a:t>
            </a:r>
            <a:r>
              <a:rPr lang="en-US" dirty="0" smtClean="0"/>
              <a:t>interfaces</a:t>
            </a:r>
          </a:p>
          <a:p>
            <a:pPr lvl="1" algn="just"/>
            <a:r>
              <a:rPr lang="en-US" dirty="0" smtClean="0"/>
              <a:t> </a:t>
            </a:r>
            <a:r>
              <a:rPr lang="en-US" dirty="0"/>
              <a:t>defining application business </a:t>
            </a:r>
            <a:r>
              <a:rPr lang="en-US" dirty="0" smtClean="0"/>
              <a:t>logics</a:t>
            </a:r>
          </a:p>
          <a:p>
            <a:pPr lvl="1" algn="just"/>
            <a:r>
              <a:rPr lang="en-US" dirty="0" smtClean="0"/>
              <a:t> </a:t>
            </a:r>
            <a:r>
              <a:rPr lang="en-US" dirty="0"/>
              <a:t>structuring file system </a:t>
            </a:r>
            <a:r>
              <a:rPr lang="en-US" dirty="0" smtClean="0"/>
              <a:t>organization</a:t>
            </a:r>
          </a:p>
          <a:p>
            <a:pPr lvl="1" algn="just"/>
            <a:r>
              <a:rPr lang="en-US" dirty="0" smtClean="0"/>
              <a:t>even </a:t>
            </a:r>
            <a:r>
              <a:rPr lang="en-US" dirty="0"/>
              <a:t>application development</a:t>
            </a:r>
            <a:r>
              <a:rPr lang="en-US" dirty="0" smtClean="0"/>
              <a:t>.</a:t>
            </a:r>
            <a:endParaRPr lang="en-IN" dirty="0" smtClean="0"/>
          </a:p>
          <a:p>
            <a:pPr lvl="1" algn="just"/>
            <a:endParaRPr lang="en-US" dirty="0" smtClean="0"/>
          </a:p>
        </p:txBody>
      </p:sp>
    </p:spTree>
    <p:extLst>
      <p:ext uri="{BB962C8B-B14F-4D97-AF65-F5344CB8AC3E}">
        <p14:creationId xmlns:p14="http://schemas.microsoft.com/office/powerpoint/2010/main" val="162900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Social networking</a:t>
            </a:r>
          </a:p>
        </p:txBody>
      </p:sp>
      <p:sp>
        <p:nvSpPr>
          <p:cNvPr id="3" name="Content Placeholder 2"/>
          <p:cNvSpPr>
            <a:spLocks noGrp="1"/>
          </p:cNvSpPr>
          <p:nvPr>
            <p:ph idx="1"/>
          </p:nvPr>
        </p:nvSpPr>
        <p:spPr/>
        <p:txBody>
          <a:bodyPr/>
          <a:lstStyle/>
          <a:p>
            <a:r>
              <a:rPr lang="en-US" b="1" dirty="0"/>
              <a:t>Social networking applications have grown considerably in the last few years to become the most active sites on the Web. </a:t>
            </a:r>
            <a:endParaRPr lang="en-US" b="1" dirty="0" smtClean="0"/>
          </a:p>
          <a:p>
            <a:r>
              <a:rPr lang="en-US" b="1" dirty="0" smtClean="0">
                <a:solidFill>
                  <a:srgbClr val="FF0000"/>
                </a:solidFill>
              </a:rPr>
              <a:t>To </a:t>
            </a:r>
            <a:r>
              <a:rPr lang="en-US" b="1" dirty="0">
                <a:solidFill>
                  <a:srgbClr val="FF0000"/>
                </a:solidFill>
              </a:rPr>
              <a:t>sustain their traffic and serve millions of users seamlessly, services such as Twitter and Facebook have leveraged cloud computing </a:t>
            </a:r>
            <a:r>
              <a:rPr lang="en-US" b="1" dirty="0" smtClean="0">
                <a:solidFill>
                  <a:srgbClr val="FF0000"/>
                </a:solidFill>
              </a:rPr>
              <a:t>technologies.</a:t>
            </a:r>
          </a:p>
          <a:p>
            <a:r>
              <a:rPr lang="en-IN" dirty="0"/>
              <a:t>The </a:t>
            </a:r>
            <a:r>
              <a:rPr lang="en-IN" b="1" dirty="0"/>
              <a:t>possibility of </a:t>
            </a:r>
            <a:r>
              <a:rPr lang="en-US" b="1" dirty="0"/>
              <a:t>continuously adding capacity while systems are running </a:t>
            </a:r>
            <a:r>
              <a:rPr lang="en-US" dirty="0"/>
              <a:t>is the most attractive feature for social networks, </a:t>
            </a:r>
            <a:r>
              <a:rPr lang="en-US" b="1" dirty="0"/>
              <a:t>which constantly increase their user base </a:t>
            </a:r>
            <a:endParaRPr lang="en-IN" b="1" dirty="0"/>
          </a:p>
        </p:txBody>
      </p:sp>
    </p:spTree>
    <p:extLst>
      <p:ext uri="{BB962C8B-B14F-4D97-AF65-F5344CB8AC3E}">
        <p14:creationId xmlns:p14="http://schemas.microsoft.com/office/powerpoint/2010/main" val="11185211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Social networking</a:t>
            </a:r>
          </a:p>
        </p:txBody>
      </p:sp>
      <p:sp>
        <p:nvSpPr>
          <p:cNvPr id="3" name="Content Placeholder 2"/>
          <p:cNvSpPr>
            <a:spLocks noGrp="1"/>
          </p:cNvSpPr>
          <p:nvPr>
            <p:ph idx="1"/>
          </p:nvPr>
        </p:nvSpPr>
        <p:spPr/>
        <p:txBody>
          <a:bodyPr/>
          <a:lstStyle/>
          <a:p>
            <a:r>
              <a:rPr lang="en-IN" dirty="0" smtClean="0"/>
              <a:t>Facebook</a:t>
            </a:r>
          </a:p>
          <a:p>
            <a:r>
              <a:rPr lang="en-IN" dirty="0" err="1" smtClean="0"/>
              <a:t>Whatsapp</a:t>
            </a:r>
            <a:endParaRPr lang="en-IN" dirty="0" smtClean="0"/>
          </a:p>
          <a:p>
            <a:r>
              <a:rPr lang="en-IN" dirty="0" smtClean="0"/>
              <a:t>Twitter</a:t>
            </a:r>
          </a:p>
          <a:p>
            <a:r>
              <a:rPr lang="en-IN" dirty="0" err="1" smtClean="0"/>
              <a:t>Instagram</a:t>
            </a:r>
            <a:r>
              <a:rPr lang="en-IN" dirty="0" smtClean="0"/>
              <a:t> Etc.</a:t>
            </a:r>
          </a:p>
          <a:p>
            <a:endParaRPr lang="en-IN" dirty="0" smtClean="0"/>
          </a:p>
          <a:p>
            <a:endParaRPr lang="en-IN" dirty="0"/>
          </a:p>
        </p:txBody>
      </p:sp>
    </p:spTree>
    <p:extLst>
      <p:ext uri="{BB962C8B-B14F-4D97-AF65-F5344CB8AC3E}">
        <p14:creationId xmlns:p14="http://schemas.microsoft.com/office/powerpoint/2010/main" val="22271007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Media applications</a:t>
            </a:r>
          </a:p>
        </p:txBody>
      </p:sp>
      <p:sp>
        <p:nvSpPr>
          <p:cNvPr id="3" name="Content Placeholder 2"/>
          <p:cNvSpPr>
            <a:spLocks noGrp="1"/>
          </p:cNvSpPr>
          <p:nvPr>
            <p:ph idx="1"/>
          </p:nvPr>
        </p:nvSpPr>
        <p:spPr/>
        <p:txBody>
          <a:bodyPr/>
          <a:lstStyle/>
          <a:p>
            <a:pPr marL="114300" indent="0" algn="just">
              <a:lnSpc>
                <a:spcPct val="150000"/>
              </a:lnSpc>
              <a:spcBef>
                <a:spcPts val="0"/>
              </a:spcBef>
              <a:buNone/>
            </a:pPr>
            <a:r>
              <a:rPr lang="en-US" dirty="0"/>
              <a:t>Media applications are a niche that has taken a considerable advantage from leveraging cloud </a:t>
            </a:r>
            <a:r>
              <a:rPr lang="en-US" dirty="0" smtClean="0"/>
              <a:t>computing </a:t>
            </a:r>
            <a:r>
              <a:rPr lang="en-US" dirty="0"/>
              <a:t>technologies. </a:t>
            </a:r>
            <a:endParaRPr lang="en-US" dirty="0" smtClean="0"/>
          </a:p>
          <a:p>
            <a:pPr marL="114300" indent="0" algn="just">
              <a:lnSpc>
                <a:spcPct val="150000"/>
              </a:lnSpc>
              <a:spcBef>
                <a:spcPts val="0"/>
              </a:spcBef>
              <a:buNone/>
            </a:pPr>
            <a:r>
              <a:rPr lang="en-US" dirty="0" smtClean="0"/>
              <a:t>In </a:t>
            </a:r>
            <a:r>
              <a:rPr lang="en-US" dirty="0"/>
              <a:t>particular, </a:t>
            </a:r>
            <a:r>
              <a:rPr lang="en-US" b="1" dirty="0"/>
              <a:t>video-processing operations, such as encoding, transcoding, </a:t>
            </a:r>
            <a:r>
              <a:rPr lang="en-US" b="1" dirty="0" smtClean="0"/>
              <a:t>composition</a:t>
            </a:r>
            <a:r>
              <a:rPr lang="en-US" b="1" dirty="0"/>
              <a:t>, and rendering, are good candidates for a cloud-based environment</a:t>
            </a:r>
            <a:r>
              <a:rPr lang="en-US" dirty="0"/>
              <a:t>. These are </a:t>
            </a:r>
            <a:r>
              <a:rPr lang="en-US" b="1" dirty="0"/>
              <a:t>computationally intensive tasks that can be easily offloaded to cloud computing infrastructures </a:t>
            </a:r>
            <a:endParaRPr lang="en-IN" b="1" dirty="0"/>
          </a:p>
        </p:txBody>
      </p:sp>
    </p:spTree>
    <p:extLst>
      <p:ext uri="{BB962C8B-B14F-4D97-AF65-F5344CB8AC3E}">
        <p14:creationId xmlns:p14="http://schemas.microsoft.com/office/powerpoint/2010/main" val="50700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Media applications</a:t>
            </a:r>
          </a:p>
        </p:txBody>
      </p:sp>
      <p:sp>
        <p:nvSpPr>
          <p:cNvPr id="3" name="Content Placeholder 2"/>
          <p:cNvSpPr>
            <a:spLocks noGrp="1"/>
          </p:cNvSpPr>
          <p:nvPr>
            <p:ph idx="1"/>
          </p:nvPr>
        </p:nvSpPr>
        <p:spPr/>
        <p:txBody>
          <a:bodyPr/>
          <a:lstStyle/>
          <a:p>
            <a:pPr marL="114300" indent="0" algn="just">
              <a:lnSpc>
                <a:spcPct val="150000"/>
              </a:lnSpc>
              <a:spcBef>
                <a:spcPts val="0"/>
              </a:spcBef>
              <a:buNone/>
            </a:pPr>
            <a:r>
              <a:rPr lang="en-IN" b="1" dirty="0" err="1" smtClean="0"/>
              <a:t>Animoto</a:t>
            </a:r>
            <a:endParaRPr lang="en-IN" b="1" dirty="0" smtClean="0"/>
          </a:p>
          <a:p>
            <a:pPr algn="just">
              <a:lnSpc>
                <a:spcPct val="150000"/>
              </a:lnSpc>
              <a:spcBef>
                <a:spcPts val="0"/>
              </a:spcBef>
            </a:pPr>
            <a:r>
              <a:rPr lang="en-US" dirty="0" smtClean="0"/>
              <a:t>The </a:t>
            </a:r>
            <a:r>
              <a:rPr lang="en-US" dirty="0"/>
              <a:t>most popular </a:t>
            </a:r>
            <a:r>
              <a:rPr lang="en-US" b="1" dirty="0"/>
              <a:t>example of media applications on the </a:t>
            </a:r>
            <a:r>
              <a:rPr lang="en-US" b="1" dirty="0" smtClean="0"/>
              <a:t>cloud</a:t>
            </a:r>
            <a:r>
              <a:rPr lang="en-US" dirty="0" smtClean="0"/>
              <a:t>.</a:t>
            </a:r>
          </a:p>
          <a:p>
            <a:pPr algn="just">
              <a:lnSpc>
                <a:spcPct val="150000"/>
              </a:lnSpc>
              <a:spcBef>
                <a:spcPts val="0"/>
              </a:spcBef>
            </a:pPr>
            <a:r>
              <a:rPr lang="en-US" dirty="0"/>
              <a:t>The Website provides users with </a:t>
            </a:r>
            <a:r>
              <a:rPr lang="en-US" b="1" dirty="0"/>
              <a:t>a very straightforward interface for quickly creating videos out of images, music, and video fragments submitted by users. </a:t>
            </a:r>
            <a:endParaRPr lang="en-US" b="1" dirty="0" smtClean="0"/>
          </a:p>
          <a:p>
            <a:pPr algn="just">
              <a:lnSpc>
                <a:spcPct val="150000"/>
              </a:lnSpc>
              <a:spcBef>
                <a:spcPts val="0"/>
              </a:spcBef>
            </a:pPr>
            <a:r>
              <a:rPr lang="en-US" b="1" dirty="0" smtClean="0"/>
              <a:t>Users </a:t>
            </a:r>
            <a:r>
              <a:rPr lang="en-US" b="1" dirty="0"/>
              <a:t>select a specific theme for a video, upload the photos and videos and order them in the sequence they want to appear, select the song for the music, and render the video</a:t>
            </a:r>
            <a:endParaRPr lang="en-IN" b="1" dirty="0"/>
          </a:p>
        </p:txBody>
      </p:sp>
    </p:spTree>
    <p:extLst>
      <p:ext uri="{BB962C8B-B14F-4D97-AF65-F5344CB8AC3E}">
        <p14:creationId xmlns:p14="http://schemas.microsoft.com/office/powerpoint/2010/main" val="78705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Animoto</a:t>
            </a:r>
            <a:endParaRPr lang="en-IN" dirty="0"/>
          </a:p>
        </p:txBody>
      </p:sp>
      <p:sp>
        <p:nvSpPr>
          <p:cNvPr id="3" name="Content Placeholder 2"/>
          <p:cNvSpPr>
            <a:spLocks noGrp="1"/>
          </p:cNvSpPr>
          <p:nvPr>
            <p:ph idx="1"/>
          </p:nvPr>
        </p:nvSpPr>
        <p:spPr>
          <a:xfrm>
            <a:off x="457200" y="1652736"/>
            <a:ext cx="7620000" cy="4800600"/>
          </a:xfrm>
        </p:spPr>
        <p:txBody>
          <a:bodyPr/>
          <a:lstStyle/>
          <a:p>
            <a:pPr algn="just">
              <a:lnSpc>
                <a:spcPct val="150000"/>
              </a:lnSpc>
              <a:spcBef>
                <a:spcPts val="0"/>
              </a:spcBef>
            </a:pPr>
            <a:r>
              <a:rPr lang="en-US" dirty="0"/>
              <a:t>The core value of </a:t>
            </a:r>
            <a:r>
              <a:rPr lang="en-US" b="1" dirty="0" err="1"/>
              <a:t>Animoto</a:t>
            </a:r>
            <a:r>
              <a:rPr lang="en-US" dirty="0"/>
              <a:t> is the ability to quickly create videos with stunning effects without user intervention. </a:t>
            </a:r>
            <a:endParaRPr lang="en-US" dirty="0" smtClean="0"/>
          </a:p>
          <a:p>
            <a:pPr algn="just">
              <a:lnSpc>
                <a:spcPct val="150000"/>
              </a:lnSpc>
              <a:spcBef>
                <a:spcPts val="0"/>
              </a:spcBef>
            </a:pPr>
            <a:r>
              <a:rPr lang="en-US" dirty="0" smtClean="0"/>
              <a:t>A </a:t>
            </a:r>
            <a:r>
              <a:rPr lang="en-US" dirty="0"/>
              <a:t>proprietary </a:t>
            </a:r>
            <a:r>
              <a:rPr lang="en-US" b="1" dirty="0"/>
              <a:t>artificial intelligence (AI)</a:t>
            </a:r>
            <a:r>
              <a:rPr lang="en-US" dirty="0"/>
              <a:t> engine, which selects </a:t>
            </a:r>
            <a:r>
              <a:rPr lang="en-US" b="1" dirty="0"/>
              <a:t>the animation and transition effects according to pictures and music, drives the rendering </a:t>
            </a:r>
            <a:r>
              <a:rPr lang="en-US" b="1" dirty="0" smtClean="0"/>
              <a:t>operation.</a:t>
            </a:r>
          </a:p>
          <a:p>
            <a:pPr algn="just">
              <a:lnSpc>
                <a:spcPct val="150000"/>
              </a:lnSpc>
              <a:spcBef>
                <a:spcPts val="0"/>
              </a:spcBef>
            </a:pPr>
            <a:endParaRPr lang="en-IN" b="1" dirty="0"/>
          </a:p>
        </p:txBody>
      </p:sp>
    </p:spTree>
    <p:extLst>
      <p:ext uri="{BB962C8B-B14F-4D97-AF65-F5344CB8AC3E}">
        <p14:creationId xmlns:p14="http://schemas.microsoft.com/office/powerpoint/2010/main" val="30102344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34082"/>
          </a:xfrm>
        </p:spPr>
        <p:txBody>
          <a:bodyPr/>
          <a:lstStyle/>
          <a:p>
            <a:r>
              <a:rPr lang="en-IN" dirty="0" err="1" smtClean="0"/>
              <a:t>Animoto</a:t>
            </a:r>
            <a:endParaRPr lang="en-IN" dirty="0"/>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52736"/>
            <a:ext cx="7416824" cy="549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55619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34082"/>
          </a:xfrm>
        </p:spPr>
        <p:txBody>
          <a:bodyPr/>
          <a:lstStyle/>
          <a:p>
            <a:r>
              <a:rPr lang="en-IN" dirty="0" err="1" smtClean="0"/>
              <a:t>Animoto</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52736"/>
            <a:ext cx="3708412" cy="549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924507" y="992917"/>
            <a:ext cx="4572000" cy="4524315"/>
          </a:xfrm>
          <a:prstGeom prst="rect">
            <a:avLst/>
          </a:prstGeom>
        </p:spPr>
        <p:txBody>
          <a:bodyPr>
            <a:spAutoFit/>
          </a:bodyPr>
          <a:lstStyle/>
          <a:p>
            <a:pPr marL="285750" indent="-285750">
              <a:buFont typeface="Arial" pitchFamily="34" charset="0"/>
              <a:buChar char="•"/>
            </a:pPr>
            <a:r>
              <a:rPr lang="en-US" dirty="0" smtClean="0"/>
              <a:t>Implemented </a:t>
            </a:r>
            <a:r>
              <a:rPr lang="en-US" dirty="0"/>
              <a:t>on top of the Amazon Web Services infrastructure. </a:t>
            </a:r>
            <a:endParaRPr lang="en-US" dirty="0" smtClean="0"/>
          </a:p>
          <a:p>
            <a:pPr marL="285750" indent="-285750">
              <a:buFont typeface="Arial" pitchFamily="34" charset="0"/>
              <a:buChar char="•"/>
            </a:pPr>
            <a:endParaRPr lang="en-US" dirty="0" smtClean="0"/>
          </a:p>
          <a:p>
            <a:pPr marL="285750" indent="-285750">
              <a:buFont typeface="Arial" pitchFamily="34" charset="0"/>
              <a:buChar char="•"/>
            </a:pPr>
            <a:r>
              <a:rPr lang="en-US" dirty="0" smtClean="0"/>
              <a:t>Uses </a:t>
            </a:r>
            <a:r>
              <a:rPr lang="en-US" dirty="0"/>
              <a:t>Amazon EC2 for the Web front-end and the worker nodes; </a:t>
            </a:r>
            <a:endParaRPr lang="en-US" dirty="0" smtClean="0"/>
          </a:p>
          <a:p>
            <a:pPr marL="285750" indent="-285750">
              <a:buFont typeface="Arial" pitchFamily="34" charset="0"/>
              <a:buChar char="•"/>
            </a:pPr>
            <a:endParaRPr lang="en-US" dirty="0"/>
          </a:p>
          <a:p>
            <a:pPr marL="285750" indent="-285750">
              <a:buFont typeface="Arial" pitchFamily="34" charset="0"/>
              <a:buChar char="•"/>
            </a:pPr>
            <a:r>
              <a:rPr lang="en-US" dirty="0" smtClean="0"/>
              <a:t>Amazon </a:t>
            </a:r>
            <a:r>
              <a:rPr lang="en-US" dirty="0"/>
              <a:t>S3 for the storage of pictures, music, and videos; and </a:t>
            </a:r>
            <a:endParaRPr lang="en-US" dirty="0" smtClean="0"/>
          </a:p>
          <a:p>
            <a:pPr marL="285750" indent="-285750">
              <a:buFont typeface="Arial" pitchFamily="34" charset="0"/>
              <a:buChar char="•"/>
            </a:pPr>
            <a:endParaRPr lang="en-US" dirty="0"/>
          </a:p>
          <a:p>
            <a:pPr marL="285750" indent="-285750">
              <a:buFont typeface="Arial" pitchFamily="34" charset="0"/>
              <a:buChar char="•"/>
            </a:pPr>
            <a:r>
              <a:rPr lang="en-US" dirty="0" smtClean="0"/>
              <a:t>Amazon </a:t>
            </a:r>
            <a:r>
              <a:rPr lang="en-US" dirty="0"/>
              <a:t>SQS for connecting all the components. </a:t>
            </a:r>
            <a:endParaRPr lang="en-US" dirty="0" smtClean="0"/>
          </a:p>
          <a:p>
            <a:pPr marL="285750" indent="-285750">
              <a:buFont typeface="Arial" pitchFamily="34" charset="0"/>
              <a:buChar char="•"/>
            </a:pPr>
            <a:endParaRPr lang="en-US" dirty="0" smtClean="0"/>
          </a:p>
          <a:p>
            <a:pPr marL="285750" indent="-285750">
              <a:buFont typeface="Arial" pitchFamily="34" charset="0"/>
              <a:buChar char="•"/>
            </a:pPr>
            <a:r>
              <a:rPr lang="en-US" dirty="0" smtClean="0"/>
              <a:t>The </a:t>
            </a:r>
            <a:r>
              <a:rPr lang="en-US" dirty="0"/>
              <a:t>system’s auto-scaling capabilities are managed by </a:t>
            </a:r>
            <a:r>
              <a:rPr lang="en-US" dirty="0" err="1"/>
              <a:t>Rightscale</a:t>
            </a:r>
            <a:r>
              <a:rPr lang="en-US" dirty="0"/>
              <a:t>, which </a:t>
            </a:r>
            <a:r>
              <a:rPr lang="en-US" dirty="0" smtClean="0"/>
              <a:t>monitors </a:t>
            </a:r>
            <a:r>
              <a:rPr lang="en-US" dirty="0"/>
              <a:t>the load and controls the creation of new worker instances as well as their reclaim. </a:t>
            </a:r>
            <a:endParaRPr lang="en-US" dirty="0" smtClean="0"/>
          </a:p>
        </p:txBody>
      </p:sp>
    </p:spTree>
    <p:extLst>
      <p:ext uri="{BB962C8B-B14F-4D97-AF65-F5344CB8AC3E}">
        <p14:creationId xmlns:p14="http://schemas.microsoft.com/office/powerpoint/2010/main" val="4110558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1312</TotalTime>
  <Words>4861</Words>
  <Application>Microsoft Office PowerPoint</Application>
  <PresentationFormat>On-screen Show (4:3)</PresentationFormat>
  <Paragraphs>443</Paragraphs>
  <Slides>112</Slides>
  <Notes>0</Notes>
  <HiddenSlides>0</HiddenSlides>
  <MMClips>0</MMClips>
  <ScaleCrop>false</ScaleCrop>
  <HeadingPairs>
    <vt:vector size="4" baseType="variant">
      <vt:variant>
        <vt:lpstr>Theme</vt:lpstr>
      </vt:variant>
      <vt:variant>
        <vt:i4>1</vt:i4>
      </vt:variant>
      <vt:variant>
        <vt:lpstr>Slide Titles</vt:lpstr>
      </vt:variant>
      <vt:variant>
        <vt:i4>112</vt:i4>
      </vt:variant>
    </vt:vector>
  </HeadingPairs>
  <TitlesOfParts>
    <vt:vector size="113" baseType="lpstr">
      <vt:lpstr>Adjacency</vt:lpstr>
      <vt:lpstr>Unit NO 4 Cloud Applications   </vt:lpstr>
      <vt:lpstr>Scientific Applications</vt:lpstr>
      <vt:lpstr>Topics to be Covered </vt:lpstr>
      <vt:lpstr>Healthcare: ECG analysis in Cloud</vt:lpstr>
      <vt:lpstr>Healthcare: ECG analysis in Cloud</vt:lpstr>
      <vt:lpstr>Healthcare: ECG analysis in Cloud</vt:lpstr>
      <vt:lpstr>Healthcare: ECG analysis in Cloud</vt:lpstr>
      <vt:lpstr>Healthcare: ECG analysis in Cloud</vt:lpstr>
      <vt:lpstr>Healthcare: ECG analysis in Cloud</vt:lpstr>
      <vt:lpstr>Healthcare: ECG analysis in Cloud</vt:lpstr>
      <vt:lpstr>Healthcare: ECG analysis in Cloud</vt:lpstr>
      <vt:lpstr>Healthcare: ECG analysis in Cloud</vt:lpstr>
      <vt:lpstr>Healthcare: ECG analysis in Cloud</vt:lpstr>
      <vt:lpstr>Healthcare: ECG analysis in Cloud</vt:lpstr>
      <vt:lpstr>Healthcare: ECG analysis in Cloud</vt:lpstr>
      <vt:lpstr>Healthcare: ECG analysis in Cloud</vt:lpstr>
      <vt:lpstr>Healthcare: ECG analysis in Cloud</vt:lpstr>
      <vt:lpstr>Healthcare: ECG analysis in Cloud</vt:lpstr>
      <vt:lpstr>Advantages</vt:lpstr>
      <vt:lpstr>Advantages</vt:lpstr>
      <vt:lpstr>Biology: Protein structure prediction  </vt:lpstr>
      <vt:lpstr>Biology: Protein structure prediction  </vt:lpstr>
      <vt:lpstr>Biology: Protein structure prediction</vt:lpstr>
      <vt:lpstr>Biology: Protein structure prediction</vt:lpstr>
      <vt:lpstr>Types of Protein Structures</vt:lpstr>
      <vt:lpstr>Types of Protein Structures</vt:lpstr>
      <vt:lpstr>Types of Protein</vt:lpstr>
      <vt:lpstr>Primary Protein</vt:lpstr>
      <vt:lpstr>Secondary Protein</vt:lpstr>
      <vt:lpstr>Alpha-Helix Protein</vt:lpstr>
      <vt:lpstr>Beta-Pleated Sheets of Protein</vt:lpstr>
      <vt:lpstr>Protein Structure Prediction</vt:lpstr>
      <vt:lpstr>Need Of Cloud Computing</vt:lpstr>
      <vt:lpstr>Need Of Cloud Computing</vt:lpstr>
      <vt:lpstr>JEEVA Portal</vt:lpstr>
      <vt:lpstr>Biology: Protein structure prediction</vt:lpstr>
      <vt:lpstr>Biology: Protein structure prediction</vt:lpstr>
      <vt:lpstr>Biology: Protein structure prediction</vt:lpstr>
      <vt:lpstr>Biology: Protein structure prediction</vt:lpstr>
      <vt:lpstr>Biology: Protein structure prediction</vt:lpstr>
      <vt:lpstr>Biology: Protein structure prediction</vt:lpstr>
      <vt:lpstr>Biology: Protein structure prediction</vt:lpstr>
      <vt:lpstr>BLAST?</vt:lpstr>
      <vt:lpstr>BLAST?</vt:lpstr>
      <vt:lpstr>BLAST? https://blast.ncbi.nlm.nih.gov/Blast.cgi</vt:lpstr>
      <vt:lpstr>BLAST?</vt:lpstr>
      <vt:lpstr>PSI-BLAST?</vt:lpstr>
      <vt:lpstr>PSI-BLAST?</vt:lpstr>
      <vt:lpstr>Biology: Protein structure prediction</vt:lpstr>
      <vt:lpstr>Biology: Protein structure prediction</vt:lpstr>
      <vt:lpstr>Geoscience: satellite image processing</vt:lpstr>
      <vt:lpstr>Spatial and Non-Spatial Data</vt:lpstr>
      <vt:lpstr>Spatial and Non-Spatial Data</vt:lpstr>
      <vt:lpstr>What is Spatial Data?</vt:lpstr>
      <vt:lpstr>What is Non-Spatial Data?</vt:lpstr>
      <vt:lpstr>Geoscience: satellite image processing</vt:lpstr>
      <vt:lpstr>Geoscience: satellite image processing</vt:lpstr>
      <vt:lpstr>PowerPoint Presentation</vt:lpstr>
      <vt:lpstr>A cloud environment for satellite data processing. </vt:lpstr>
      <vt:lpstr>Geoscience: satellite image processing</vt:lpstr>
      <vt:lpstr>Business and Consumer Applications</vt:lpstr>
      <vt:lpstr>PowerPoint Presentation</vt:lpstr>
      <vt:lpstr>CRM</vt:lpstr>
      <vt:lpstr>CRM</vt:lpstr>
      <vt:lpstr>CRM</vt:lpstr>
      <vt:lpstr>CRM</vt:lpstr>
      <vt:lpstr>Salesforce.com  :CRM</vt:lpstr>
      <vt:lpstr>Architecture of Force.com</vt:lpstr>
      <vt:lpstr>Architecture of Force.com</vt:lpstr>
      <vt:lpstr>Architecture of Force.com</vt:lpstr>
      <vt:lpstr>ERP</vt:lpstr>
      <vt:lpstr>ERP</vt:lpstr>
      <vt:lpstr>PowerPoint Presentation</vt:lpstr>
      <vt:lpstr>PowerPoint Presentation</vt:lpstr>
      <vt:lpstr>ERP</vt:lpstr>
      <vt:lpstr>ERP</vt:lpstr>
      <vt:lpstr>Productivity</vt:lpstr>
      <vt:lpstr>Dropbox and iCloud</vt:lpstr>
      <vt:lpstr>Dropbox and iCloud</vt:lpstr>
      <vt:lpstr>Dropbox and iCloud</vt:lpstr>
      <vt:lpstr>Dropbox and iCloud</vt:lpstr>
      <vt:lpstr>Dropbox and iCloud</vt:lpstr>
      <vt:lpstr>Dropbox and iCloud</vt:lpstr>
      <vt:lpstr>DropBox</vt:lpstr>
      <vt:lpstr>iCloud</vt:lpstr>
      <vt:lpstr>iCloud</vt:lpstr>
      <vt:lpstr>Other Application</vt:lpstr>
      <vt:lpstr>Other Application</vt:lpstr>
      <vt:lpstr>Other Application</vt:lpstr>
      <vt:lpstr>Other Application</vt:lpstr>
      <vt:lpstr>EyeOs</vt:lpstr>
      <vt:lpstr>XIOS/3</vt:lpstr>
      <vt:lpstr>Social networking</vt:lpstr>
      <vt:lpstr>Social networking</vt:lpstr>
      <vt:lpstr>Media applications</vt:lpstr>
      <vt:lpstr>Media applications</vt:lpstr>
      <vt:lpstr>Animoto</vt:lpstr>
      <vt:lpstr>Animoto</vt:lpstr>
      <vt:lpstr>Animoto</vt:lpstr>
      <vt:lpstr>Animoto</vt:lpstr>
      <vt:lpstr>Animoto</vt:lpstr>
      <vt:lpstr>Maya</vt:lpstr>
      <vt:lpstr>Maya Rendering with aneka</vt:lpstr>
      <vt:lpstr>Maya Rendering with aneka</vt:lpstr>
      <vt:lpstr>Maya Rendering with aneka</vt:lpstr>
      <vt:lpstr>PowerPoint Presentation</vt:lpstr>
      <vt:lpstr>PowerPoint Presentation</vt:lpstr>
      <vt:lpstr>PowerPoint Presentation</vt:lpstr>
      <vt:lpstr>Multiplayer Online Gaming </vt:lpstr>
      <vt:lpstr>Multiplayer Online Gaming </vt:lpstr>
      <vt:lpstr>Multiplayer Online Gaming  </vt:lpstr>
      <vt:lpstr>Questions</vt:lpstr>
    </vt:vector>
  </TitlesOfParts>
  <Company>HP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NO 4 Cloud Applications</dc:title>
  <dc:creator>Admin</dc:creator>
  <cp:lastModifiedBy>Admin</cp:lastModifiedBy>
  <cp:revision>97</cp:revision>
  <dcterms:created xsi:type="dcterms:W3CDTF">2023-04-10T03:59:21Z</dcterms:created>
  <dcterms:modified xsi:type="dcterms:W3CDTF">2024-03-11T07:06:05Z</dcterms:modified>
</cp:coreProperties>
</file>